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7"/>
  </p:notesMasterIdLst>
  <p:sldIdLst>
    <p:sldId id="283" r:id="rId2"/>
    <p:sldId id="276" r:id="rId3"/>
    <p:sldId id="266" r:id="rId4"/>
    <p:sldId id="265" r:id="rId5"/>
    <p:sldId id="282" r:id="rId6"/>
    <p:sldId id="261" r:id="rId7"/>
    <p:sldId id="259" r:id="rId8"/>
    <p:sldId id="257" r:id="rId9"/>
    <p:sldId id="258" r:id="rId10"/>
    <p:sldId id="260" r:id="rId11"/>
    <p:sldId id="264" r:id="rId12"/>
    <p:sldId id="287" r:id="rId13"/>
    <p:sldId id="288" r:id="rId14"/>
    <p:sldId id="289" r:id="rId15"/>
    <p:sldId id="292" r:id="rId16"/>
    <p:sldId id="296" r:id="rId17"/>
    <p:sldId id="299" r:id="rId18"/>
    <p:sldId id="303" r:id="rId19"/>
    <p:sldId id="304" r:id="rId20"/>
    <p:sldId id="307" r:id="rId21"/>
    <p:sldId id="308" r:id="rId22"/>
    <p:sldId id="309" r:id="rId23"/>
    <p:sldId id="310" r:id="rId24"/>
    <p:sldId id="311" r:id="rId25"/>
    <p:sldId id="312" r:id="rId26"/>
    <p:sldId id="338" r:id="rId27"/>
    <p:sldId id="339" r:id="rId28"/>
    <p:sldId id="340" r:id="rId29"/>
    <p:sldId id="341" r:id="rId30"/>
    <p:sldId id="342" r:id="rId31"/>
    <p:sldId id="343" r:id="rId32"/>
    <p:sldId id="356" r:id="rId33"/>
    <p:sldId id="345" r:id="rId34"/>
    <p:sldId id="346" r:id="rId35"/>
    <p:sldId id="347" r:id="rId36"/>
    <p:sldId id="348" r:id="rId37"/>
    <p:sldId id="349" r:id="rId38"/>
    <p:sldId id="350" r:id="rId39"/>
    <p:sldId id="351" r:id="rId40"/>
    <p:sldId id="352" r:id="rId41"/>
    <p:sldId id="353" r:id="rId42"/>
    <p:sldId id="354" r:id="rId43"/>
    <p:sldId id="355" r:id="rId44"/>
    <p:sldId id="315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323" r:id="rId53"/>
    <p:sldId id="324" r:id="rId54"/>
    <p:sldId id="325" r:id="rId55"/>
    <p:sldId id="326" r:id="rId56"/>
    <p:sldId id="327" r:id="rId57"/>
    <p:sldId id="328" r:id="rId58"/>
    <p:sldId id="329" r:id="rId59"/>
    <p:sldId id="330" r:id="rId60"/>
    <p:sldId id="331" r:id="rId61"/>
    <p:sldId id="332" r:id="rId62"/>
    <p:sldId id="333" r:id="rId63"/>
    <p:sldId id="334" r:id="rId64"/>
    <p:sldId id="335" r:id="rId65"/>
    <p:sldId id="336" r:id="rId6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2D0E9"/>
    <a:srgbClr val="D2D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689301-C7B5-46DE-8CB8-006288169E3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1B102-3DC5-4FFD-B60A-C257EDD1D8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225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Определение читательской грамотности, данное разработчиками </a:t>
            </a:r>
            <a:r>
              <a:rPr lang="en-US" dirty="0" smtClean="0"/>
              <a:t>PISA</a:t>
            </a:r>
            <a:endParaRPr lang="ru-RU" dirty="0" smtClean="0"/>
          </a:p>
          <a:p>
            <a:r>
              <a:rPr lang="ru-RU" dirty="0" smtClean="0"/>
              <a:t>В рамках Мониторинга по читательской грамотности разработаны 6 блоков заданий для 5 класса и 6 блоков для 7 класса. </a:t>
            </a:r>
          </a:p>
          <a:p>
            <a:r>
              <a:rPr lang="ru-RU" dirty="0" smtClean="0"/>
              <a:t>При разработке материалов были учтены факторы, изменившие характер чтения и передачи информации: распространение электронных текстов, чтение которых требует других стратегий, изменение ситуаций чтения, когда используются несколько различных источников информации одновременно, а сама информация может быть противоречивой и нуждаться в проверке. </a:t>
            </a:r>
          </a:p>
          <a:p>
            <a:r>
              <a:rPr lang="ru-RU" dirty="0" smtClean="0"/>
              <a:t>Тексты отбирались и создавались с учетом нескольких позиций. Прежде всего, это ориентация на круг социальных и личных интересов учащихся данного возраста. Тематика разнообразна: путешествия по родной земле, безопасность, школьная жизнь, человек и технический прогресс, человек и природа, научные открытия, великие люди нашей страны и др. Предпочтение было отдано текстам, расширяющим кругозор школьников и содержащим новые интересные для них факты. Еще одной важной особенностью отбора текстов была способность школьника воспринять данную тему и реалистичность использования полученной из текста информации в жизни. В предлагаемых материалах рассматривались такие ситуации, как участие в конкурсах проектов и сочинений, встреча с бездомными собаками на улице и т.д. Материал моделировался таким образом, чтобы из текста школьник узнал, как поступить в той или иной ситуации, и мог сам принимать решения, оказавшись в подобных условиях.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6801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046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511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5730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1F5F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lang="ru-RU" smtClean="0"/>
              <a:pPr marL="38100">
                <a:lnSpc>
                  <a:spcPts val="1240"/>
                </a:lnSpc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2612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7548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75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394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865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547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97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5219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5257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DAADD-2294-46A3-A10C-92F9AD97EAC2}" type="datetimeFigureOut">
              <a:rPr lang="ru-RU" smtClean="0"/>
              <a:t>25.12.2020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CA899-31AC-49CA-AD0B-4572F886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12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://skiv.instrao.ru/bank-zadaniy/chitatelskaya-gramotnost/%D0%A7%D0%A2_6_2020_%D1%81%D0%BF%D0%B8%D1%81%D0%BE%D0%BA%20%D0%B7%D0%B0%D0%B4%D0%B0%D0%BD%D0%B8%D0%B9.pdf" TargetMode="External"/><Relationship Id="rId13" Type="http://schemas.openxmlformats.org/officeDocument/2006/relationships/hyperlink" Target="http://skiv.instrao.ru/bank-zadaniy/chitatelskaya-gramotnost/%D0%A7%D0%A2_7_2020_%D0%B7%D0%B0%D0%B4%D0%B0%D0%BD%D0%B8%D1%8F_%D1%81%D0%B0%D0%B9%D1%82.pdf" TargetMode="External"/><Relationship Id="rId18" Type="http://schemas.openxmlformats.org/officeDocument/2006/relationships/hyperlink" Target="http://skiv.instrao.ru/bank-zadaniy/chitatelskaya-gramotnost/%D0%A7%D0%A2_8_2020_%D1%85%D0%B0%D1%80%D0%B0%D0%BA%D1%82%D0%B5%D1%80%D0%B8%D1%81%D1%82%D0%B8%D0%BA%D0%B8%20%D0%B7%D0%B0%D0%B4%D0%B0%D0%BD%D0%B8%D0%B9%20%D0%B8%20%D1%81%D0%B8%D1%81%D1%82%D0%B5%D0%BC%D0%B0%20%D0%BE%D1%86%D0%B5%D0%BD%D0%B8%D0%B2%D0%B0%D0%BD%D0%B8%D1%8F.pdf" TargetMode="External"/><Relationship Id="rId3" Type="http://schemas.openxmlformats.org/officeDocument/2006/relationships/hyperlink" Target="http://skiv.instrao.ru/bank-zadaniy/chitatelskaya-gramotnost/index.php" TargetMode="External"/><Relationship Id="rId21" Type="http://schemas.openxmlformats.org/officeDocument/2006/relationships/hyperlink" Target="http://skiv.instrao.ru/bank-zadaniy/chitatelskaya-gramotnost/%D0%A7%D0%A2_9_2020_%D0%B7%D0%B0%D0%B4%D0%B0%D0%BD%D0%B8%D1%8F.pdf" TargetMode="External"/><Relationship Id="rId7" Type="http://schemas.openxmlformats.org/officeDocument/2006/relationships/hyperlink" Target="http://skiv.instrao.ru/bank-zadaniy/chitatelskaya-gramotnost/%D0%A7%D0%A2_5_2020_%D0%BC%D0%B5%D1%82%D0%BE%D0%B4%D0%B8%D1%87%D0%B5%D1%81%D0%BA%D0%B8%D0%B5%20%D0%BA%D0%BE%D0%BC%D0%BC%D0%B5%D0%BD%D1%82%D0%B0%D1%80%D0%B8%D0%B8%20%D0%BA%20%D0%B7%D0%B0%D0%B4%D0%B0%D0%BD%D0%B8%D1%8F%D0%BC.pdf" TargetMode="External"/><Relationship Id="rId12" Type="http://schemas.openxmlformats.org/officeDocument/2006/relationships/hyperlink" Target="http://skiv.instrao.ru/bank-zadaniy/chitatelskaya-gramotnost/%D0%A7%D0%A2_7_2020_%D1%81%D0%BF%D0%B8%D1%81%D0%BE%D0%BA%20%D0%B7%D0%B0%D0%B4%D0%B0%D0%BD%D0%B8%D0%B9.pdf" TargetMode="External"/><Relationship Id="rId17" Type="http://schemas.openxmlformats.org/officeDocument/2006/relationships/hyperlink" Target="http://skiv.instrao.ru/bank-zadaniy/chitatelskaya-gramotnost/%D0%A7%D0%A2_8_2020_%D0%B7%D0%B0%D0%B4%D0%B0%D0%BD%D0%B8%D1%8F.pdf" TargetMode="External"/><Relationship Id="rId25" Type="http://schemas.openxmlformats.org/officeDocument/2006/relationships/image" Target="../media/image34.png"/><Relationship Id="rId2" Type="http://schemas.openxmlformats.org/officeDocument/2006/relationships/hyperlink" Target="http://www.instrao.ru/" TargetMode="External"/><Relationship Id="rId16" Type="http://schemas.openxmlformats.org/officeDocument/2006/relationships/hyperlink" Target="http://skiv.instrao.ru/bank-zadaniy/chitatelskaya-gramotnost/%D0%A7%D0%A2_8_2020_%D1%81%D0%BF%D0%B8%D1%81%D0%BE%D0%BA%20%D0%B7%D0%B0%D0%B4%D0%B0%D0%BD%D0%B8%D0%B9.pdf" TargetMode="External"/><Relationship Id="rId20" Type="http://schemas.openxmlformats.org/officeDocument/2006/relationships/hyperlink" Target="http://skiv.instrao.ru/bank-zadaniy/chitatelskaya-gramotnost/%D0%A7%D0%A2_9_2020_%D1%81%D0%BF%D0%B8%D1%81%D0%BE%D0%BA%20%D0%B7%D0%B0%D0%B4%D0%B0%D0%BD%D0%B8%D0%B9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kiv.instrao.ru/bank-zadaniy/chitatelskaya-gramotnost/%D0%A7%D0%A2_5_2020_%D1%85%D0%B0%D1%80%D0%B0%D0%BA%D1%82%D0%B5%D1%80%D0%B8%D1%81%D1%82%D0%B8%D0%BA%D0%B8%20%D0%B8%20%D1%81%D0%B8%D1%81%D1%82%D0%B5%D0%BC%D0%B0%20%D0%BE%D1%86%D0%B5%D0%BD%D0%B8%D0%B2%D0%B0%D0%BD%D0%B8%D1%8F.pdf" TargetMode="External"/><Relationship Id="rId11" Type="http://schemas.openxmlformats.org/officeDocument/2006/relationships/hyperlink" Target="http://skiv.instrao.ru/bank-zadaniy/chitatelskaya-gramotnost/%D0%A7%D0%A2_6_2020_%D0%BC%D0%B5%D1%82%D0%BE%D0%B4%D0%B8%D1%87%D0%B5%D1%81%D0%BA%D0%B8%D0%B5%20%D0%BA%D0%BE%D0%BC%D0%BC%D0%B5%D0%BD%D1%82%D0%B0%D1%80%D0%B8%D0%B8%20%D0%BA%20%D0%B7%D0%B0%D0%B4%D0%B0%D0%BD%D0%B8%D1%8F%D0%BC.pdf" TargetMode="External"/><Relationship Id="rId24" Type="http://schemas.openxmlformats.org/officeDocument/2006/relationships/image" Target="../media/image32.png"/><Relationship Id="rId5" Type="http://schemas.openxmlformats.org/officeDocument/2006/relationships/hyperlink" Target="http://skiv.instrao.ru/bank-zadaniy/chitatelskaya-gramotnost/%D0%A7%D0%A2_5_2020_%D0%B7%D0%B0%D0%B4%D0%B0%D0%BD%D0%B8%D1%8F_%D1%81%D0%B0%D0%B9%D1%82.pdf" TargetMode="External"/><Relationship Id="rId15" Type="http://schemas.openxmlformats.org/officeDocument/2006/relationships/hyperlink" Target="http://skiv.instrao.ru/bank-zadaniy/chitatelskaya-gramotnost/%D0%A7%D0%A2_7_2020_%D0%BC%D0%B5%D1%82%D0%BE%D0%B4%D0%B8%D1%87%D0%B5%D1%81%D0%BA%D0%B8%D0%B5%20%D0%BA%D0%BE%D0%BC%D0%BC%D0%B5%D0%BD%D1%82%D0%B0%D1%80%D0%B8%D0%B8%20%D0%BA%20%D0%B7%D0%B0%D0%B4%D0%B0%D0%BD%D0%B8%D1%8F%D0%BC.pdf" TargetMode="External"/><Relationship Id="rId23" Type="http://schemas.openxmlformats.org/officeDocument/2006/relationships/hyperlink" Target="http://skiv.instrao.ru/bank-zadaniy/chitatelskaya-gramotnost/%D0%A7%D0%A2_9_2020_%D0%BC%D0%B5%D1%82%D0%BE%D0%B4%D0%B8%D1%87%D0%B5%D1%81%D0%BA%D0%B8%D0%B5%20%D0%BA%D0%BE%D0%BC%D0%BC%D0%B5%D0%BD%D1%82%D0%B0%D1%80%D0%B8%D0%B8%20%D0%BA%20%D0%B7%D0%B0%D0%B4%D0%B0%D0%BD%D0%B8%D1%8F%D0%BC.pdf" TargetMode="External"/><Relationship Id="rId10" Type="http://schemas.openxmlformats.org/officeDocument/2006/relationships/hyperlink" Target="http://skiv.instrao.ru/bank-zadaniy/chitatelskaya-gramotnost/%D0%A7%D0%A2_6_2020_%D1%85%D0%B0%D1%80%D0%B0%D0%BA%D1%82%D0%B5%D1%80%D0%B8%D1%81%D1%82%D0%B8%D0%BA%D0%B8%20%D0%B7%D0%B0%D0%B4%D0%B0%D0%BD%D0%B8%D0%B9%20%D0%B8%20%D1%81%D0%B8%D1%81%D1%82%D0%B5%D0%BC%D0%B0%20%D0%BE%D1%86%D0%B5%D0%BD%D0%B8%D0%B2%D0%B0%D0%BD%D0%B8%D1%8F.pdf" TargetMode="External"/><Relationship Id="rId19" Type="http://schemas.openxmlformats.org/officeDocument/2006/relationships/hyperlink" Target="http://skiv.instrao.ru/bank-zadaniy/chitatelskaya-gramotnost/%D0%A7%D0%A2_8_2020_%D0%BC%D0%B5%D1%82%D0%BE%D0%B4%D0%B8%D1%87%D0%B5%D1%81%D0%BA%D0%B8%D0%B5%20%D0%BA%D0%BE%D0%BC%D0%BC%D0%B5%D0%BD%D1%82%D0%B0%D1%80%D0%B8%D0%B8%20%D0%BA%20%D0%B7%D0%B0%D0%B4%D0%B0%D0%BD%D0%B8%D1%8F%D0%BC.pdf" TargetMode="External"/><Relationship Id="rId4" Type="http://schemas.openxmlformats.org/officeDocument/2006/relationships/hyperlink" Target="http://skiv.instrao.ru/bank-zadaniy/chitatelskaya-gramotnost/%D0%A7%D0%A2_5_2020_%D1%81%D0%BF%D0%B8%D1%81%D0%BE%D0%BA%20%D0%B7%D0%B0%D0%B4%D0%B0%D0%BD%D0%B8%D0%B9.pdf" TargetMode="External"/><Relationship Id="rId9" Type="http://schemas.openxmlformats.org/officeDocument/2006/relationships/hyperlink" Target="http://skiv.instrao.ru/bank-zadaniy/chitatelskaya-gramotnost/%D0%A7%D0%A2_6_2020_%D0%B7%D0%B0%D0%B4%D0%B0%D0%BD%D0%B8%D1%8F.pdf" TargetMode="External"/><Relationship Id="rId14" Type="http://schemas.openxmlformats.org/officeDocument/2006/relationships/hyperlink" Target="http://skiv.instrao.ru/bank-zadaniy/chitatelskaya-gramotnost/%D0%A7%D0%A2_7_2020_%D1%85%D0%B0%D1%80%D0%B0%D0%BA%D1%82%D0%B5%D1%80%D0%B8%D1%81%D1%82%D0%B8%D0%BA%D0%B8%20%D0%B8%20%D1%81%D0%B8%D1%81%D1%82%D0%B5%D0%BC%D0%B0%20%D0%BE%D1%86%D0%B5%D0%BD%D0%B8%D0%B2%D0%B0%D0%BD%D0%B8%D1%8F.pdf" TargetMode="External"/><Relationship Id="rId22" Type="http://schemas.openxmlformats.org/officeDocument/2006/relationships/hyperlink" Target="http://skiv.instrao.ru/bank-zadaniy/chitatelskaya-gramotnost/%D0%A7%D0%A2_9_2020_%D1%85%D0%B0%D1%80%D0%B0%D0%BA%D1%82%D0%B5%D1%80%D0%B8%D1%81%D1%82%D0%B8%D0%BA%D0%B8%20%D0%B7%D0%B0%D0%B4%D0%B0%D0%BD%D0%B8%D0%B9%20%D0%B8%20%D1%81%D0%B8%D1%81%D1%82%D0%B5%D0%BC%D0%B0%20%D0%BE%D1%86%D0%B5%D0%BD%D0%B8%D0%B2%D0%B0%D0%BD%D0%B8%D1%8F.pdf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kazan-kremlin.ru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yandex.ru/search/?lr=43&amp;clid=2270454&amp;win=363&amp;text=&#1071;&#1085;&#1076;&#1077;&#1082;&#1089;%20&#1082;&#1072;&#1088;&#1090;&#1072;%20&#1082;&#1072;&#1079;&#1072;&#1085;&#1100;%20&#1094;&#1080;&#1088;&#1082;%20&#1073;&#1072;&#1091;&#1084;&#1072;&#1085;&#1072;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hyperlink" Target="http://life.mosmetod.ru/index.php/category/obrazovanie" TargetMode="External"/><Relationship Id="rId7" Type="http://schemas.openxmlformats.org/officeDocument/2006/relationships/hyperlink" Target="http://life.mosmetod.ru/index.php/category/pravovye-situacii" TargetMode="External"/><Relationship Id="rId2" Type="http://schemas.openxmlformats.org/officeDocument/2006/relationships/hyperlink" Target="http://life.mosmetod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ife.mosmetod.ru/index.php/category/informacionnye-tehnologii" TargetMode="External"/><Relationship Id="rId5" Type="http://schemas.openxmlformats.org/officeDocument/2006/relationships/hyperlink" Target="http://life.mosmetod.ru/index.php/category/mir-vokrug-nas" TargetMode="External"/><Relationship Id="rId4" Type="http://schemas.openxmlformats.org/officeDocument/2006/relationships/hyperlink" Target="http://life.mosmetod.ru/index.php/category/ekonomicheskie-znaniya-2" TargetMode="External"/><Relationship Id="rId9" Type="http://schemas.openxmlformats.org/officeDocument/2006/relationships/image" Target="../media/image43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hyperlink" Target="http://life.mosmetod.ru/index.php/category/zdorove" TargetMode="External"/><Relationship Id="rId7" Type="http://schemas.openxmlformats.org/officeDocument/2006/relationships/image" Target="../media/image42.png"/><Relationship Id="rId2" Type="http://schemas.openxmlformats.org/officeDocument/2006/relationships/hyperlink" Target="http://life.mosmetod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life.mosmetod.ru/index.php/category/chto-delat-esli" TargetMode="External"/><Relationship Id="rId5" Type="http://schemas.openxmlformats.org/officeDocument/2006/relationships/hyperlink" Target="http://life.mosmetod.ru/index.php/category/ekolo" TargetMode="External"/><Relationship Id="rId4" Type="http://schemas.openxmlformats.org/officeDocument/2006/relationships/hyperlink" Target="http://life.mosmetod.ru/index.php/category/sport" TargetMode="Externa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jpeg"/><Relationship Id="rId4" Type="http://schemas.openxmlformats.org/officeDocument/2006/relationships/image" Target="../media/image47.png"/><Relationship Id="rId9" Type="http://schemas.openxmlformats.org/officeDocument/2006/relationships/image" Target="../media/image52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gif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7520" t="23548" r="14006" b="15870"/>
          <a:stretch/>
        </p:blipFill>
        <p:spPr>
          <a:xfrm>
            <a:off x="277178" y="444843"/>
            <a:ext cx="11675926" cy="58107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447006" y="3191796"/>
            <a:ext cx="41106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Мухаметзянова Р.А., заместитель директора по МР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62997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684" t="12351" r="7316" b="5824"/>
          <a:stretch/>
        </p:blipFill>
        <p:spPr>
          <a:xfrm>
            <a:off x="395420" y="265767"/>
            <a:ext cx="11557681" cy="6332829"/>
          </a:xfrm>
          <a:prstGeom prst="rect">
            <a:avLst/>
          </a:prstGeom>
          <a:solidFill>
            <a:srgbClr val="F2D0E9"/>
          </a:solidFill>
          <a:ln>
            <a:solidFill>
              <a:srgbClr val="FF000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7364627" y="2603157"/>
            <a:ext cx="1696994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930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8369" t="7298" r="6999" b="15421"/>
          <a:stretch/>
        </p:blipFill>
        <p:spPr>
          <a:xfrm>
            <a:off x="675502" y="365125"/>
            <a:ext cx="10964562" cy="563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46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Оценка функциональной грамотности школьников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0097" y="4464908"/>
            <a:ext cx="4703806" cy="848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758249" y="4127157"/>
            <a:ext cx="43166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Шарапова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Халида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Рафиковна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, директор МАОУ «СОШ №2» г. Нурлат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30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5966" y="447503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i="1" dirty="0">
                <a:solidFill>
                  <a:schemeClr val="accent2">
                    <a:lumMod val="50000"/>
                  </a:schemeClr>
                </a:solidFill>
              </a:rPr>
              <a:t>«</a:t>
            </a:r>
            <a:r>
              <a:rPr lang="ru-RU" b="1" i="1" dirty="0">
                <a:solidFill>
                  <a:schemeClr val="accent2">
                    <a:lumMod val="50000"/>
                  </a:schemeClr>
                </a:solidFill>
              </a:rPr>
              <a:t>Мы должны научиться измерять то, что важно, а не то, что легко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измерить.»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5966" y="2836585"/>
            <a:ext cx="9907834" cy="206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78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329" t="14182" r="3529" b="5964"/>
          <a:stretch/>
        </p:blipFill>
        <p:spPr>
          <a:xfrm>
            <a:off x="458596" y="365125"/>
            <a:ext cx="1113780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746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результаты исследования читательской грамотности в Республике Татарстан в сопоставлении с другими странами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4879" y="1851382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Результаты 15-летних обучающихся Республики Татарстан по читательской грамотности ниже на 16 баллов, чем результаты Российской Федерации в целом, однако выше среднего по всем странам-участницам PISA в 2018 г. на 9 баллов. 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	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	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	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	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838200" y="3171758"/>
          <a:ext cx="10224752" cy="34203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14127">
                  <a:extLst>
                    <a:ext uri="{9D8B030D-6E8A-4147-A177-3AD203B41FA5}">
                      <a16:colId xmlns:a16="http://schemas.microsoft.com/office/drawing/2014/main" xmlns="" val="1492188417"/>
                    </a:ext>
                  </a:extLst>
                </a:gridCol>
                <a:gridCol w="2910625">
                  <a:extLst>
                    <a:ext uri="{9D8B030D-6E8A-4147-A177-3AD203B41FA5}">
                      <a16:colId xmlns:a16="http://schemas.microsoft.com/office/drawing/2014/main" xmlns="" val="2917933924"/>
                    </a:ext>
                  </a:extLst>
                </a:gridCol>
              </a:tblGrid>
              <a:tr h="3923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+mn-ea"/>
                          <a:cs typeface="+mn-cs"/>
                        </a:rPr>
                        <a:t>Средний балл</a:t>
                      </a:r>
                      <a:endParaRPr lang="ru-RU" sz="2400" b="1" kern="12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7912813"/>
                  </a:ext>
                </a:extLst>
              </a:tr>
              <a:tr h="39230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Республика Татарстан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463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1478856"/>
                  </a:ext>
                </a:extLst>
              </a:tr>
              <a:tr h="39230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Российская Федерация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479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4146029"/>
                  </a:ext>
                </a:extLst>
              </a:tr>
              <a:tr h="39230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Все страны</a:t>
                      </a:r>
                      <a:r>
                        <a:rPr lang="ru-RU" sz="2400" b="1" dirty="0" smtClean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участницы 2018 года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454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5383869"/>
                  </a:ext>
                </a:extLst>
              </a:tr>
              <a:tr h="39230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ОЭСР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487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00589"/>
                  </a:ext>
                </a:extLst>
              </a:tr>
              <a:tr h="392305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10 стран с наилучшими результатами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526 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47347425"/>
                  </a:ext>
                </a:extLst>
              </a:tr>
              <a:tr h="67713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10 стран с самыми низкими результатами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365 	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396700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993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Основные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результаты исследования естественно-научной грамотности в Республике Татарстан в сопоставлении с другими странами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79" y="1690688"/>
            <a:ext cx="10959737" cy="45925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Средний балл обучающихся Республики Татарстан по естественно-научной грамотности в 2018 году составил 464 балла, что на 14 баллов меньше среднего Российской Федерации в целом, однако выше среднего по всей выборке PISA-2018 на 6 баллов. 	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640075" y="3293046"/>
          <a:ext cx="10959740" cy="32770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68348">
                  <a:extLst>
                    <a:ext uri="{9D8B030D-6E8A-4147-A177-3AD203B41FA5}">
                      <a16:colId xmlns:a16="http://schemas.microsoft.com/office/drawing/2014/main" xmlns="" val="935488154"/>
                    </a:ext>
                  </a:extLst>
                </a:gridCol>
                <a:gridCol w="2991392">
                  <a:extLst>
                    <a:ext uri="{9D8B030D-6E8A-4147-A177-3AD203B41FA5}">
                      <a16:colId xmlns:a16="http://schemas.microsoft.com/office/drawing/2014/main" xmlns="" val="3781784311"/>
                    </a:ext>
                  </a:extLst>
                </a:gridCol>
              </a:tblGrid>
              <a:tr h="494750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Средний балл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8772247"/>
                  </a:ext>
                </a:extLst>
              </a:tr>
              <a:tr h="49475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Республика Татарстан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464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27906835"/>
                  </a:ext>
                </a:extLst>
              </a:tr>
              <a:tr h="49475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Российская Федерация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478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04208265"/>
                  </a:ext>
                </a:extLst>
              </a:tr>
              <a:tr h="49475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Все страны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458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8077148"/>
                  </a:ext>
                </a:extLst>
              </a:tr>
              <a:tr h="49475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10 стран с наилучшими результатами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534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34187726"/>
                  </a:ext>
                </a:extLst>
              </a:tr>
              <a:tr h="686255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10 стран с самыми низкими результатами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374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47290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811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Основные результаты исследования математической грамотности в Республике Татарстан в сопоставлении с другими странами 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2702" y="175743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Средний балл обучающихся 15–летнего возраста Республики Татарстан по математической грамотности в 2018 году составил 475 баллов. Средний балл по всем странам, участвовавшим в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исследовании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в 2018, составил 459 баллов. 	</a:t>
            </a:r>
          </a:p>
          <a:p>
            <a:pPr marL="0" indent="0"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1091474" y="3455609"/>
          <a:ext cx="10262325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69200">
                  <a:extLst>
                    <a:ext uri="{9D8B030D-6E8A-4147-A177-3AD203B41FA5}">
                      <a16:colId xmlns:a16="http://schemas.microsoft.com/office/drawing/2014/main" xmlns="" val="658936346"/>
                    </a:ext>
                  </a:extLst>
                </a:gridCol>
                <a:gridCol w="2693125">
                  <a:extLst>
                    <a:ext uri="{9D8B030D-6E8A-4147-A177-3AD203B41FA5}">
                      <a16:colId xmlns:a16="http://schemas.microsoft.com/office/drawing/2014/main" xmlns="" val="14797592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Средний балл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034737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Республика Татарстан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475 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	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1994391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Российская Федерация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488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77284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PISA-2018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459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757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10 стран с наилучшими результатами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541 	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785082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10 стран с самыми низкими результатами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</a:rPr>
                        <a:t>367 </a:t>
                      </a:r>
                      <a:endParaRPr lang="ru-RU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130918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15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23884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СВЯЗЬ РЕЗУЛЬТАТОВ ТЕСТИРОВАНИЯ С ОСОБЕННОСТЯМИ УЧАЩИХСЯ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ОБРАЗОВАТЕЛЬНЫХ </a:t>
            </a: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ОРГАНИЗАЦИЙ РЕСПУБЛИКИ ТАТАРСТАН 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Гендерные особенности</a:t>
            </a:r>
            <a:b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Социальные особенности</a:t>
            </a:r>
            <a:b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Влияние личности педагога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57201"/>
            <a:ext cx="10515600" cy="77070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36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77" t="1737" r="-1577" b="-1737"/>
          <a:stretch/>
        </p:blipFill>
        <p:spPr>
          <a:xfrm>
            <a:off x="838200" y="365125"/>
            <a:ext cx="10967671" cy="616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1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501" t="8842" r="5421" b="12281"/>
          <a:stretch/>
        </p:blipFill>
        <p:spPr>
          <a:xfrm>
            <a:off x="390958" y="625643"/>
            <a:ext cx="11410083" cy="581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0496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729" y="222068"/>
            <a:ext cx="11477693" cy="645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5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69" y="365126"/>
            <a:ext cx="11730445" cy="62765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Формирование функциональной грамотности в школе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530134" y="820327"/>
          <a:ext cx="11114314" cy="603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4634">
                  <a:extLst>
                    <a:ext uri="{9D8B030D-6E8A-4147-A177-3AD203B41FA5}">
                      <a16:colId xmlns:a16="http://schemas.microsoft.com/office/drawing/2014/main" xmlns="" val="939233329"/>
                    </a:ext>
                  </a:extLst>
                </a:gridCol>
                <a:gridCol w="8869680">
                  <a:extLst>
                    <a:ext uri="{9D8B030D-6E8A-4147-A177-3AD203B41FA5}">
                      <a16:colId xmlns:a16="http://schemas.microsoft.com/office/drawing/2014/main" xmlns="" val="1776501466"/>
                    </a:ext>
                  </a:extLst>
                </a:gridCol>
              </a:tblGrid>
              <a:tr h="3295441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Административная деятельность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1. Внесение </a:t>
                      </a:r>
                      <a:r>
                        <a:rPr lang="ru-RU" b="0" dirty="0" err="1" smtClean="0">
                          <a:solidFill>
                            <a:schemeClr val="tx1"/>
                          </a:solidFill>
                        </a:rPr>
                        <a:t>измнений</a:t>
                      </a:r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 в основную образовательную программу:</a:t>
                      </a:r>
                    </a:p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- Целевой раздел: планируемые результаты и система оценки их достижения. </a:t>
                      </a:r>
                    </a:p>
                    <a:p>
                      <a:pPr marL="0" indent="-285750" algn="l" defTabSz="914400" rtl="0" eaLnBrk="1" latinLnBrk="0" hangingPunct="1">
                        <a:buFontTx/>
                        <a:buChar char="-"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Содержательный раздел: корректировка программ учебных курсов в том числе интегрированных.</a:t>
                      </a:r>
                    </a:p>
                    <a:p>
                      <a:pPr marL="0" indent="-285750" algn="l" defTabSz="914400" rtl="0" eaLnBrk="1" latinLnBrk="0" hangingPunct="1">
                        <a:buFontTx/>
                        <a:buChar char="-"/>
                      </a:pPr>
                      <a:r>
                        <a:rPr lang="ru-RU" sz="18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Организационный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раздел:  включение соответствующих курсов в часть учебного плана , формируемую участниками образовательных отношений, в план внеурочной деятельности.</a:t>
                      </a:r>
                    </a:p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2. Включение в план методической работы ОО серии семинаров-практикумов, направленных на совместную работу всего педагогического коллектива по формированию функциональной грамотности.</a:t>
                      </a:r>
                    </a:p>
                    <a:p>
                      <a:pPr marL="0" indent="0" algn="l" defTabSz="914400" rtl="0" eaLnBrk="1" latinLnBrk="0" hangingPunct="1">
                        <a:buFontTx/>
                        <a:buNone/>
                      </a:pP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 Проведение </a:t>
                      </a:r>
                      <a:r>
                        <a:rPr lang="ru-RU" sz="18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внутришкольного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мониторинга  </a:t>
                      </a:r>
                      <a:r>
                        <a:rPr lang="ru-RU" sz="1800" b="0" kern="1200" baseline="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сформированности</a:t>
                      </a:r>
                      <a:r>
                        <a:rPr lang="ru-RU" sz="18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функциональной грамотности учащихся 5-9 классов.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54205360"/>
                  </a:ext>
                </a:extLst>
              </a:tr>
              <a:tr h="626026">
                <a:tc>
                  <a:txBody>
                    <a:bodyPr/>
                    <a:lstStyle/>
                    <a:p>
                      <a:r>
                        <a:rPr lang="ru-RU" dirty="0" smtClean="0"/>
                        <a:t>Урочная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1. Решение контекстных задач в рамках уроков по всем предметам</a:t>
                      </a:r>
                      <a:r>
                        <a:rPr lang="ru-RU" baseline="0" dirty="0" smtClean="0"/>
                        <a:t> учебного плана.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8908877"/>
                  </a:ext>
                </a:extLst>
              </a:tr>
              <a:tr h="1959451">
                <a:tc>
                  <a:txBody>
                    <a:bodyPr/>
                    <a:lstStyle/>
                    <a:p>
                      <a:r>
                        <a:rPr lang="ru-RU" dirty="0" smtClean="0"/>
                        <a:t>Внеурочная деятельность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ru-RU" dirty="0" smtClean="0"/>
                        <a:t>1. Проектно-исследовательская работа обучающихся с активным использованием </a:t>
                      </a:r>
                      <a:r>
                        <a:rPr lang="ru-RU" dirty="0" err="1" smtClean="0"/>
                        <a:t>метапредметных</a:t>
                      </a:r>
                      <a:r>
                        <a:rPr lang="ru-RU" dirty="0" smtClean="0"/>
                        <a:t> и </a:t>
                      </a:r>
                      <a:r>
                        <a:rPr lang="ru-RU" dirty="0" err="1" smtClean="0"/>
                        <a:t>межпредметных</a:t>
                      </a:r>
                      <a:r>
                        <a:rPr lang="ru-RU" dirty="0" smtClean="0"/>
                        <a:t> проектов и исследований.</a:t>
                      </a:r>
                    </a:p>
                    <a:p>
                      <a:pPr marL="0" indent="0">
                        <a:buNone/>
                      </a:pPr>
                      <a:r>
                        <a:rPr lang="ru-RU" dirty="0" smtClean="0"/>
                        <a:t>2.  Включение в план внеурочной деятельности школы образовательных событий, направленных на совместную работу всего педагогического коллектива по формированию функциональной грамотности (</a:t>
                      </a:r>
                      <a:r>
                        <a:rPr lang="ru-RU" dirty="0" err="1" smtClean="0"/>
                        <a:t>межпредметные</a:t>
                      </a:r>
                      <a:r>
                        <a:rPr lang="ru-RU" baseline="0" dirty="0" smtClean="0"/>
                        <a:t> недели, учебно-исследовательские конференции, </a:t>
                      </a:r>
                      <a:r>
                        <a:rPr lang="ru-RU" baseline="0" dirty="0" err="1" smtClean="0"/>
                        <a:t>межпредметные</a:t>
                      </a:r>
                      <a:r>
                        <a:rPr lang="ru-RU" baseline="0" dirty="0" smtClean="0"/>
                        <a:t> марафоны и т.п.)</a:t>
                      </a:r>
                      <a:endParaRPr lang="ru-RU" dirty="0" smtClean="0"/>
                    </a:p>
                    <a:p>
                      <a:pPr marL="0" indent="0">
                        <a:buNone/>
                      </a:pP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08303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818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5498" t="10880" r="24795" b="20673"/>
          <a:stretch/>
        </p:blipFill>
        <p:spPr>
          <a:xfrm>
            <a:off x="509451" y="222069"/>
            <a:ext cx="11077303" cy="637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695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080" t="10880" r="10786" b="6264"/>
          <a:stretch/>
        </p:blipFill>
        <p:spPr>
          <a:xfrm>
            <a:off x="446171" y="0"/>
            <a:ext cx="113554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520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16" t="10117" r="23930" b="16789"/>
          <a:stretch/>
        </p:blipFill>
        <p:spPr>
          <a:xfrm>
            <a:off x="672864" y="261256"/>
            <a:ext cx="10548130" cy="611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3501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Calibri" panose="020F0502020204030204" pitchFamily="34" charset="0"/>
              </a:rPr>
              <a:t>Главные детерминанты качества школьного образования </a:t>
            </a:r>
            <a:r>
              <a:rPr lang="ru-RU" dirty="0" smtClean="0">
                <a:latin typeface="Calibri" panose="020F0502020204030204" pitchFamily="34" charset="0"/>
              </a:rPr>
              <a:t/>
            </a:r>
            <a:br>
              <a:rPr lang="ru-RU" dirty="0" smtClean="0">
                <a:latin typeface="Calibri" panose="020F050202020403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105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</a:rPr>
              <a:t>Качество </a:t>
            </a:r>
            <a:r>
              <a:rPr lang="ru-RU" dirty="0">
                <a:latin typeface="Calibri" panose="020F0502020204030204" pitchFamily="34" charset="0"/>
              </a:rPr>
              <a:t>школьного образования в основном определяется качеством профессиональной подготовки педагогов </a:t>
            </a:r>
          </a:p>
          <a:p>
            <a:pPr marL="0" indent="0">
              <a:buNone/>
            </a:pPr>
            <a:r>
              <a:rPr lang="ru-RU" i="1" dirty="0" smtClean="0">
                <a:latin typeface="Calibri" panose="020F0502020204030204" pitchFamily="34" charset="0"/>
              </a:rPr>
              <a:t>(</a:t>
            </a:r>
            <a:r>
              <a:rPr lang="ru-RU" i="1" dirty="0">
                <a:latin typeface="Calibri" panose="020F0502020204030204" pitchFamily="34" charset="0"/>
              </a:rPr>
              <a:t>по результатам </a:t>
            </a:r>
            <a:r>
              <a:rPr lang="en-US" i="1" dirty="0">
                <a:latin typeface="Calibri" panose="020F0502020204030204" pitchFamily="34" charset="0"/>
              </a:rPr>
              <a:t>PISA) </a:t>
            </a:r>
            <a:endParaRPr lang="ru-RU" i="1" dirty="0" smtClean="0"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</a:rPr>
              <a:t>Качество </a:t>
            </a:r>
            <a:r>
              <a:rPr lang="ru-RU" dirty="0">
                <a:latin typeface="Calibri" panose="020F0502020204030204" pitchFamily="34" charset="0"/>
              </a:rPr>
              <a:t>образовательных достижений школьников в основном определяется качеством учебных заданий, предлагаемых им педагогами </a:t>
            </a:r>
          </a:p>
          <a:p>
            <a:r>
              <a:rPr lang="ru-RU" i="1" dirty="0" smtClean="0">
                <a:latin typeface="Calibri" panose="020F0502020204030204" pitchFamily="34" charset="0"/>
              </a:rPr>
              <a:t>(</a:t>
            </a:r>
            <a:r>
              <a:rPr lang="ru-RU" i="1" dirty="0">
                <a:latin typeface="Calibri" panose="020F0502020204030204" pitchFamily="34" charset="0"/>
              </a:rPr>
              <a:t>по результатам </a:t>
            </a:r>
            <a:r>
              <a:rPr lang="en-US" i="1" dirty="0">
                <a:latin typeface="Calibri" panose="020F0502020204030204" pitchFamily="34" charset="0"/>
              </a:rPr>
              <a:t>ITL, PISA)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460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1" y="-11021"/>
            <a:ext cx="9145848" cy="6798912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18131" y="658526"/>
            <a:ext cx="7357586" cy="364458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399415" marR="5080" indent="-387350" algn="ctr">
              <a:lnSpc>
                <a:spcPct val="100000"/>
              </a:lnSpc>
              <a:spcBef>
                <a:spcPts val="100"/>
              </a:spcBef>
            </a:pPr>
            <a:r>
              <a:rPr lang="ru-RU" sz="3600" spc="-5" dirty="0" smtClean="0">
                <a:solidFill>
                  <a:srgbClr val="0D162C"/>
                </a:solidFill>
              </a:rPr>
              <a:t>   Обмен </a:t>
            </a:r>
            <a:r>
              <a:rPr lang="ru-RU" sz="3600" spc="-5" dirty="0">
                <a:solidFill>
                  <a:srgbClr val="0D162C"/>
                </a:solidFill>
              </a:rPr>
              <a:t>опытом педагогической компетенции по формированию читательской грамотности</a:t>
            </a:r>
            <a:br>
              <a:rPr lang="ru-RU" sz="3600" spc="-5" dirty="0">
                <a:solidFill>
                  <a:srgbClr val="0D162C"/>
                </a:solidFill>
              </a:rPr>
            </a:br>
            <a:r>
              <a:rPr lang="ru-RU" sz="3600" spc="-5" dirty="0">
                <a:solidFill>
                  <a:srgbClr val="0D162C"/>
                </a:solidFill>
              </a:rPr>
              <a:t/>
            </a:r>
            <a:br>
              <a:rPr lang="ru-RU" sz="3600" spc="-5" dirty="0">
                <a:solidFill>
                  <a:srgbClr val="0D162C"/>
                </a:solidFill>
              </a:rPr>
            </a:br>
            <a:r>
              <a:rPr lang="ru-RU" sz="2000" spc="-5" dirty="0">
                <a:solidFill>
                  <a:srgbClr val="0D162C"/>
                </a:solidFill>
              </a:rPr>
              <a:t>Бажанова Н.А, учитель русского языка и литературы МАОУ «СОШ №2» г.Нурлат РТ </a:t>
            </a:r>
            <a:r>
              <a:rPr lang="ru-RU" sz="3600" spc="-5" dirty="0">
                <a:solidFill>
                  <a:srgbClr val="0D162C"/>
                </a:solidFill>
              </a:rPr>
              <a:t> </a:t>
            </a:r>
            <a:endParaRPr sz="3600" dirty="0"/>
          </a:p>
        </p:txBody>
      </p:sp>
      <p:grpSp>
        <p:nvGrpSpPr>
          <p:cNvPr id="15" name="object 15"/>
          <p:cNvGrpSpPr/>
          <p:nvPr/>
        </p:nvGrpSpPr>
        <p:grpSpPr>
          <a:xfrm>
            <a:off x="1524000" y="0"/>
            <a:ext cx="9144000" cy="6858000"/>
            <a:chOff x="0" y="0"/>
            <a:chExt cx="12192000" cy="6858000"/>
          </a:xfrm>
        </p:grpSpPr>
        <p:sp>
          <p:nvSpPr>
            <p:cNvPr id="16" name="object 16"/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/>
              <a:ahLst/>
              <a:cxnLst/>
              <a:rect l="l" t="t" r="r" b="b"/>
              <a:pathLst>
                <a:path w="12192000" h="6858000">
                  <a:moveTo>
                    <a:pt x="0" y="6858000"/>
                  </a:moveTo>
                  <a:lnTo>
                    <a:pt x="12192000" y="6858000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192">
              <a:solidFill>
                <a:srgbClr val="417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787894"/>
              <a:ext cx="12191999" cy="7010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880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0812368"/>
              </p:ext>
            </p:extLst>
          </p:nvPr>
        </p:nvGraphicFramePr>
        <p:xfrm>
          <a:off x="1359242" y="494270"/>
          <a:ext cx="8933910" cy="5743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6955"/>
                <a:gridCol w="4466955"/>
              </a:tblGrid>
              <a:tr h="5743042">
                <a:tc>
                  <a:txBody>
                    <a:bodyPr/>
                    <a:lstStyle/>
                    <a:p>
                      <a:endParaRPr lang="ru-RU" sz="18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000" b="1" u="sng" kern="1200" baseline="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Функциональная грамотность 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─ </a:t>
                      </a:r>
                    </a:p>
                    <a:p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способность </a:t>
                      </a:r>
                      <a:r>
                        <a:rPr lang="ru-RU" sz="2000" b="1" kern="1200" baseline="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использовать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все постоянно приобретаемые в течение жизни </a:t>
                      </a:r>
                      <a:r>
                        <a:rPr lang="ru-RU" sz="2000" b="1" u="sng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знания, умения и навыки </a:t>
                      </a:r>
                      <a:r>
                        <a:rPr lang="ru-RU" sz="2000" b="1" kern="1200" baseline="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решения 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максимально широкого диапазона </a:t>
                      </a:r>
                      <a:r>
                        <a:rPr lang="ru-RU" sz="2000" b="1" kern="1200" baseline="0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жизненных задач в различных сферах</a:t>
                      </a:r>
                      <a:r>
                        <a:rPr lang="ru-RU" sz="20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человеческой деятельности, общения и социальных отношений.</a:t>
                      </a:r>
                    </a:p>
                    <a:p>
                      <a:endParaRPr lang="ru-RU" sz="20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2000" b="1" kern="1200" baseline="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000" b="1" u="sng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Чи</a:t>
                      </a:r>
                      <a:r>
                        <a:rPr lang="ru-RU" sz="2000" b="1" u="sng" spc="2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lang="ru-RU" sz="2000" b="1" u="sng" spc="-60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lang="ru-RU" sz="2000" b="1" u="sng" spc="-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тел</a:t>
                      </a:r>
                      <a:r>
                        <a:rPr lang="ru-RU" sz="2000" b="1" u="sng" spc="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lang="ru-RU" sz="2000" b="1" u="sng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lang="ru-RU" sz="2000" b="1" u="sng" spc="-3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lang="ru-RU" sz="2000" b="1" u="sng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ая	</a:t>
                      </a:r>
                      <a:r>
                        <a:rPr lang="ru-RU" sz="2000" b="1" u="sng" spc="-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lang="ru-RU" sz="2000" b="1" u="sng" spc="10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lang="ru-RU" sz="2000" b="1" u="sng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lang="ru-RU" sz="2000" b="1" u="sng" spc="-3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мо</a:t>
                      </a:r>
                      <a:r>
                        <a:rPr lang="ru-RU" sz="2000" b="1" u="sng" spc="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lang="ru-RU" sz="2000" b="1" u="sng" spc="-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lang="ru-RU" sz="2000" b="1" u="sng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lang="ru-RU" sz="2000" b="1" u="sng" spc="-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lang="ru-RU" sz="2000" b="1" u="sng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endParaRPr lang="ru-RU" sz="2000" u="sng" dirty="0" smtClean="0">
                        <a:solidFill>
                          <a:srgbClr val="FFFF00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2000" b="1" baseline="0" dirty="0" smtClean="0">
                          <a:solidFill>
                            <a:schemeClr val="lt1"/>
                          </a:solidFill>
                          <a:latin typeface="Times New Roman"/>
                          <a:cs typeface="Times New Roman"/>
                        </a:rPr>
                        <a:t> это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сп</a:t>
                      </a:r>
                      <a:r>
                        <a:rPr lang="ru-RU" sz="2000" b="1" spc="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со</a:t>
                      </a:r>
                      <a:r>
                        <a:rPr lang="ru-RU" sz="2000" b="1" spc="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б</a:t>
                      </a:r>
                      <a:r>
                        <a:rPr lang="ru-RU" sz="2000" b="1" spc="-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но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lang="ru-RU" sz="2000" b="1" spc="-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lang="ru-RU" sz="2000" b="1" baseline="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ч</a:t>
                      </a:r>
                      <a:r>
                        <a:rPr lang="ru-RU" sz="2000" b="1" spc="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lang="ru-RU" sz="2000" b="1" spc="-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л</a:t>
                      </a:r>
                      <a:r>
                        <a:rPr lang="ru-RU" sz="2000" b="1" spc="-6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lang="ru-RU" sz="2000" b="1" spc="-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ве</a:t>
                      </a:r>
                      <a:r>
                        <a:rPr lang="ru-RU" sz="2000" b="1" spc="-3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lang="ru-RU" sz="2000" b="1" baseline="0" dirty="0" smtClean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spc="-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lang="ru-RU" sz="2000" b="1" spc="10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lang="ru-RU" sz="2000" b="1" spc="-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lang="ru-RU" sz="2000" b="1" spc="-1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lang="ru-RU" sz="2000" b="1" spc="-50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lang="ru-RU" sz="2000" b="1" spc="-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lang="ru-RU" sz="2000" b="1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ь</a:t>
                      </a:r>
                      <a:r>
                        <a:rPr lang="ru-RU" sz="2000" b="1" dirty="0" smtClean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endParaRPr lang="ru-RU" sz="2000" dirty="0" smtClean="0">
                        <a:solidFill>
                          <a:schemeClr val="bg1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spc="-1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использовать</a:t>
                      </a:r>
                      <a:r>
                        <a:rPr lang="ru-RU" sz="2000" b="1" spc="-15" baseline="0" dirty="0" smtClean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spc="-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письменные</a:t>
                      </a:r>
                      <a:r>
                        <a:rPr lang="ru-RU" sz="2000" b="1" spc="-5" baseline="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spc="-1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тексты,</a:t>
                      </a:r>
                      <a:r>
                        <a:rPr lang="ru-RU" sz="2000" b="1" spc="-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spc="-5" dirty="0" smtClean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spc="-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размышлять</a:t>
                      </a:r>
                      <a:r>
                        <a:rPr lang="ru-RU" sz="2000" b="1" spc="-5" dirty="0" smtClean="0">
                          <a:solidFill>
                            <a:srgbClr val="00AFE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о </a:t>
                      </a:r>
                      <a:r>
                        <a:rPr lang="ru-RU" sz="2000" b="1" spc="-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них, </a:t>
                      </a:r>
                      <a:r>
                        <a:rPr lang="ru-RU" sz="2000" b="1" spc="-1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чтобы</a:t>
                      </a:r>
                      <a:r>
                        <a:rPr lang="ru-RU" sz="2000" b="1" spc="-10" dirty="0" smtClean="0">
                          <a:solidFill>
                            <a:srgbClr val="001F5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spc="-10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достигать  </a:t>
                      </a:r>
                      <a:r>
                        <a:rPr lang="ru-RU" sz="2000" b="1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своих </a:t>
                      </a:r>
                      <a:r>
                        <a:rPr lang="ru-RU" sz="2000" b="1" spc="-5" dirty="0" smtClean="0">
                          <a:solidFill>
                            <a:srgbClr val="FFFF00"/>
                          </a:solidFill>
                          <a:latin typeface="Times New Roman"/>
                          <a:cs typeface="Times New Roman"/>
                        </a:rPr>
                        <a:t>целей</a:t>
                      </a:r>
                      <a:r>
                        <a:rPr lang="ru-RU" sz="2000" b="1" spc="-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, расширять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свои знания  и </a:t>
                      </a:r>
                      <a:r>
                        <a:rPr lang="ru-RU" sz="2000" b="1" spc="-1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возможности,</a:t>
                      </a:r>
                      <a:r>
                        <a:rPr lang="ru-RU" sz="2000" b="1" spc="57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spc="-15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участвовать</a:t>
                      </a:r>
                      <a:r>
                        <a:rPr lang="ru-RU" sz="2000" b="1" spc="57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в  социальной</a:t>
                      </a:r>
                      <a:r>
                        <a:rPr lang="ru-RU" sz="2000" b="1" spc="1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2000" b="1" spc="-10" dirty="0" smtClean="0">
                          <a:solidFill>
                            <a:schemeClr val="bg1"/>
                          </a:solidFill>
                          <a:latin typeface="Times New Roman"/>
                          <a:cs typeface="Times New Roman"/>
                        </a:rPr>
                        <a:t>жизни.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dirty="0" smtClean="0">
                        <a:latin typeface="Times New Roman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dirty="0">
                        <a:latin typeface="Times New Roman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22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повысить педагогическую компетенцию по формированию читательской грамотности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9" y="2276873"/>
            <a:ext cx="3602295" cy="268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064" y="2060848"/>
            <a:ext cx="3622488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35036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Читательская грамотность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– это главный компонент функциональной грамотности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000" t="9596" r="16000" b="16904"/>
          <a:stretch>
            <a:fillRect/>
          </a:stretch>
        </p:blipFill>
        <p:spPr bwMode="auto">
          <a:xfrm>
            <a:off x="2495600" y="1916832"/>
            <a:ext cx="2712790" cy="349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t="3182" r="2419" b="-233"/>
          <a:stretch>
            <a:fillRect/>
          </a:stretch>
        </p:blipFill>
        <p:spPr bwMode="auto">
          <a:xfrm>
            <a:off x="6744072" y="1916833"/>
            <a:ext cx="2736304" cy="3628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2639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4421" t="7860" r="3211" b="6526"/>
          <a:stretch/>
        </p:blipFill>
        <p:spPr>
          <a:xfrm>
            <a:off x="81265" y="221381"/>
            <a:ext cx="12036942" cy="6275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7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Читательская грамотность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B1A77E2-6F7B-42D6-B0BB-6CC22F39AD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8787" t="38142" r="24544" b="7818"/>
          <a:stretch/>
        </p:blipFill>
        <p:spPr>
          <a:xfrm>
            <a:off x="8775893" y="2442228"/>
            <a:ext cx="1397398" cy="113150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700EEB-7B40-4897-9794-2AAC8BC6EE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6969" t="39220" r="24544" b="17512"/>
          <a:stretch/>
        </p:blipFill>
        <p:spPr>
          <a:xfrm>
            <a:off x="2017708" y="2530766"/>
            <a:ext cx="1813298" cy="1131504"/>
          </a:xfrm>
          <a:prstGeom prst="rect">
            <a:avLst/>
          </a:prstGeom>
        </p:spPr>
      </p:pic>
      <p:graphicFrame>
        <p:nvGraphicFramePr>
          <p:cNvPr id="8" name="Объект 8">
            <a:extLst>
              <a:ext uri="{FF2B5EF4-FFF2-40B4-BE49-F238E27FC236}">
                <a16:creationId xmlns:a16="http://schemas.microsoft.com/office/drawing/2014/main" xmlns="" id="{BA141F5D-3772-4AD8-8809-CBA48F9CB097}"/>
              </a:ext>
            </a:extLst>
          </p:cNvPr>
          <p:cNvGraphicFramePr>
            <a:graphicFrameLocks/>
          </p:cNvGraphicFramePr>
          <p:nvPr/>
        </p:nvGraphicFramePr>
        <p:xfrm>
          <a:off x="2014176" y="1753703"/>
          <a:ext cx="1942667" cy="5776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667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57764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Моя Россия: большое в малом</a:t>
                      </a:r>
                    </a:p>
                  </a:txBody>
                  <a:tcPr marL="65647" marR="65647" marT="40824" marB="40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xmlns="" id="{F68826A3-1D53-4DB7-A09A-D936ACBC91F3}"/>
              </a:ext>
            </a:extLst>
          </p:cNvPr>
          <p:cNvGraphicFramePr>
            <a:graphicFrameLocks/>
          </p:cNvGraphicFramePr>
          <p:nvPr/>
        </p:nvGraphicFramePr>
        <p:xfrm>
          <a:off x="2014176" y="5114044"/>
          <a:ext cx="2207491" cy="631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491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631044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Всероссийский конкурс сочинений</a:t>
                      </a:r>
                    </a:p>
                  </a:txBody>
                  <a:tcPr marL="65647" marR="65647" marT="40824" marB="40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10" name="Объект 8">
            <a:extLst>
              <a:ext uri="{FF2B5EF4-FFF2-40B4-BE49-F238E27FC236}">
                <a16:creationId xmlns:a16="http://schemas.microsoft.com/office/drawing/2014/main" xmlns="" id="{B337BC8F-B139-4B11-B364-F7F5200CDD88}"/>
              </a:ext>
            </a:extLst>
          </p:cNvPr>
          <p:cNvGraphicFramePr>
            <a:graphicFrameLocks/>
          </p:cNvGraphicFramePr>
          <p:nvPr/>
        </p:nvGraphicFramePr>
        <p:xfrm>
          <a:off x="2018713" y="3756962"/>
          <a:ext cx="2146823" cy="569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823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33112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Собака бывает кусачей</a:t>
                      </a:r>
                    </a:p>
                  </a:txBody>
                  <a:tcPr marL="65647" marR="65647" marT="40824" marB="40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11" name="Объект 8">
            <a:extLst>
              <a:ext uri="{FF2B5EF4-FFF2-40B4-BE49-F238E27FC236}">
                <a16:creationId xmlns:a16="http://schemas.microsoft.com/office/drawing/2014/main" xmlns="" id="{F5BF5FDE-8310-4515-91EA-259162CA61D4}"/>
              </a:ext>
            </a:extLst>
          </p:cNvPr>
          <p:cNvGraphicFramePr>
            <a:graphicFrameLocks/>
          </p:cNvGraphicFramePr>
          <p:nvPr/>
        </p:nvGraphicFramePr>
        <p:xfrm>
          <a:off x="8976321" y="5229200"/>
          <a:ext cx="1152128" cy="36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Автопилот</a:t>
                      </a:r>
                    </a:p>
                  </a:txBody>
                  <a:tcPr marL="65647" marR="65647" marT="40824" marB="40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12" name="Объект 8">
            <a:extLst>
              <a:ext uri="{FF2B5EF4-FFF2-40B4-BE49-F238E27FC236}">
                <a16:creationId xmlns:a16="http://schemas.microsoft.com/office/drawing/2014/main" xmlns="" id="{60BBD1B9-2320-4A85-B1C4-C05A1184C128}"/>
              </a:ext>
            </a:extLst>
          </p:cNvPr>
          <p:cNvGraphicFramePr>
            <a:graphicFrameLocks/>
          </p:cNvGraphicFramePr>
          <p:nvPr/>
        </p:nvGraphicFramePr>
        <p:xfrm>
          <a:off x="8622903" y="3815665"/>
          <a:ext cx="1529747" cy="569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9747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33112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Тихая дискотека</a:t>
                      </a:r>
                    </a:p>
                  </a:txBody>
                  <a:tcPr marL="65647" marR="65647" marT="40824" marB="40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13" name="Объект 8">
            <a:extLst>
              <a:ext uri="{FF2B5EF4-FFF2-40B4-BE49-F238E27FC236}">
                <a16:creationId xmlns:a16="http://schemas.microsoft.com/office/drawing/2014/main" xmlns="" id="{715706D0-12B6-465B-A2D0-4F7ECC963137}"/>
              </a:ext>
            </a:extLst>
          </p:cNvPr>
          <p:cNvGraphicFramePr>
            <a:graphicFrameLocks/>
          </p:cNvGraphicFramePr>
          <p:nvPr/>
        </p:nvGraphicFramePr>
        <p:xfrm>
          <a:off x="8832305" y="1869019"/>
          <a:ext cx="1326698" cy="331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6698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33112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Погружение</a:t>
                      </a:r>
                    </a:p>
                  </a:txBody>
                  <a:tcPr marL="65647" marR="65647" marT="40824" marB="40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DA49039-E07E-4C3A-B4BF-E6AC26687E2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9007" t="24029" r="24478" b="47479"/>
          <a:stretch/>
        </p:blipFill>
        <p:spPr>
          <a:xfrm>
            <a:off x="2045002" y="4219132"/>
            <a:ext cx="1813298" cy="77668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B8A4A34-1D15-4E8C-970E-8CE1C90934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28361" t="23104" r="24687" b="58602"/>
          <a:stretch/>
        </p:blipFill>
        <p:spPr>
          <a:xfrm>
            <a:off x="2053576" y="5861981"/>
            <a:ext cx="1825823" cy="49745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18A3CB3-77FC-4734-8924-887DCCC625A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26834" t="21398" r="25169" b="48277"/>
          <a:stretch/>
        </p:blipFill>
        <p:spPr>
          <a:xfrm>
            <a:off x="8582685" y="4292867"/>
            <a:ext cx="1614161" cy="7131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4EA1228-CA68-4730-A37B-F85009B2DC9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28247" t="25371" r="23925" b="53502"/>
          <a:stretch/>
        </p:blipFill>
        <p:spPr>
          <a:xfrm>
            <a:off x="8153454" y="5644970"/>
            <a:ext cx="2217298" cy="684877"/>
          </a:xfrm>
          <a:prstGeom prst="rect">
            <a:avLst/>
          </a:prstGeom>
        </p:spPr>
      </p:pic>
      <p:graphicFrame>
        <p:nvGraphicFramePr>
          <p:cNvPr id="18" name="Объект 8">
            <a:extLst>
              <a:ext uri="{FF2B5EF4-FFF2-40B4-BE49-F238E27FC236}">
                <a16:creationId xmlns:a16="http://schemas.microsoft.com/office/drawing/2014/main" xmlns="" id="{0D1E0BA7-1C6F-41AF-8C1A-7CBDEBAEB6E4}"/>
              </a:ext>
            </a:extLst>
          </p:cNvPr>
          <p:cNvGraphicFramePr>
            <a:graphicFrameLocks/>
          </p:cNvGraphicFramePr>
          <p:nvPr/>
        </p:nvGraphicFramePr>
        <p:xfrm>
          <a:off x="2035926" y="1202150"/>
          <a:ext cx="1822375" cy="569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2375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33112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Мониторинг 5 класс</a:t>
                      </a:r>
                    </a:p>
                  </a:txBody>
                  <a:tcPr marL="65647" marR="65647" marT="40824" marB="40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19" name="Объект 8">
            <a:extLst>
              <a:ext uri="{FF2B5EF4-FFF2-40B4-BE49-F238E27FC236}">
                <a16:creationId xmlns:a16="http://schemas.microsoft.com/office/drawing/2014/main" xmlns="" id="{700C3F44-DF37-4A66-956A-F9EDA8EAB9D0}"/>
              </a:ext>
            </a:extLst>
          </p:cNvPr>
          <p:cNvGraphicFramePr>
            <a:graphicFrameLocks/>
          </p:cNvGraphicFramePr>
          <p:nvPr/>
        </p:nvGraphicFramePr>
        <p:xfrm>
          <a:off x="8350916" y="1315115"/>
          <a:ext cx="1822375" cy="5693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2375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331129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Мониторинг 7 класс</a:t>
                      </a:r>
                    </a:p>
                  </a:txBody>
                  <a:tcPr marL="65647" marR="65647" marT="40824" marB="40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xmlns="" id="{06A3A596-B79A-4FE5-82A0-F5353B65569D}"/>
              </a:ext>
            </a:extLst>
          </p:cNvPr>
          <p:cNvSpPr txBox="1">
            <a:spLocks/>
          </p:cNvSpPr>
          <p:nvPr/>
        </p:nvSpPr>
        <p:spPr>
          <a:xfrm>
            <a:off x="4203340" y="1315115"/>
            <a:ext cx="3932935" cy="445211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glow rad="101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vert="horz" lIns="81710" tIns="40856" rIns="81710" bIns="40856" rtlCol="0">
            <a:normAutofit/>
          </a:bodyPr>
          <a:lstStyle>
            <a:lvl1pPr marL="390964" indent="-390964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7087" indent="-325803" algn="l" defTabSz="1042569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211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4494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5779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063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8349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09633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0917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buNone/>
            </a:pPr>
            <a:endParaRPr lang="ru-RU" altLang="ru-RU" sz="2400" dirty="0">
              <a:solidFill>
                <a:srgbClr val="000099"/>
              </a:solidFill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2800" u="sng" dirty="0">
                <a:solidFill>
                  <a:srgbClr val="000099"/>
                </a:solidFill>
              </a:rPr>
              <a:t>Форматы  текстов:</a:t>
            </a:r>
          </a:p>
          <a:p>
            <a:pPr algn="ctr">
              <a:lnSpc>
                <a:spcPct val="90000"/>
              </a:lnSpc>
              <a:buNone/>
            </a:pPr>
            <a:endParaRPr lang="ru-RU" altLang="ru-RU" sz="2800" u="sng" dirty="0">
              <a:solidFill>
                <a:srgbClr val="000099"/>
              </a:solidFill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2800" dirty="0">
                <a:solidFill>
                  <a:srgbClr val="000099"/>
                </a:solidFill>
              </a:rPr>
              <a:t>-сплошные</a:t>
            </a:r>
          </a:p>
          <a:p>
            <a:pPr algn="ctr">
              <a:lnSpc>
                <a:spcPct val="90000"/>
              </a:lnSpc>
              <a:buNone/>
            </a:pPr>
            <a:r>
              <a:rPr lang="ru-RU" altLang="ru-RU" sz="2800" dirty="0">
                <a:solidFill>
                  <a:srgbClr val="000099"/>
                </a:solidFill>
              </a:rPr>
              <a:t>-</a:t>
            </a:r>
            <a:r>
              <a:rPr lang="ru-RU" altLang="ru-RU" sz="2800" dirty="0" err="1">
                <a:solidFill>
                  <a:srgbClr val="000099"/>
                </a:solidFill>
              </a:rPr>
              <a:t>несплошные</a:t>
            </a:r>
            <a:endParaRPr lang="ru-RU" altLang="ru-RU" sz="2800" dirty="0">
              <a:solidFill>
                <a:srgbClr val="000099"/>
              </a:solidFill>
            </a:endParaRPr>
          </a:p>
          <a:p>
            <a:pPr algn="ctr">
              <a:lnSpc>
                <a:spcPct val="90000"/>
              </a:lnSpc>
              <a:buNone/>
            </a:pPr>
            <a:r>
              <a:rPr lang="ru-RU" altLang="ru-RU" sz="2800" dirty="0">
                <a:solidFill>
                  <a:srgbClr val="000099"/>
                </a:solidFill>
              </a:rPr>
              <a:t>- </a:t>
            </a:r>
            <a:r>
              <a:rPr lang="ru-RU" altLang="ru-RU" sz="2800" b="1" dirty="0">
                <a:solidFill>
                  <a:srgbClr val="000099"/>
                </a:solidFill>
              </a:rPr>
              <a:t>смешанные </a:t>
            </a:r>
            <a:r>
              <a:rPr lang="ru-RU" altLang="ru-RU" sz="2800" dirty="0">
                <a:solidFill>
                  <a:srgbClr val="000099"/>
                </a:solidFill>
              </a:rPr>
              <a:t>(</a:t>
            </a:r>
            <a:r>
              <a:rPr lang="ru-RU" altLang="ru-RU" sz="2800" b="1" dirty="0">
                <a:solidFill>
                  <a:srgbClr val="000099"/>
                </a:solidFill>
              </a:rPr>
              <a:t>множественные)</a:t>
            </a:r>
          </a:p>
          <a:p>
            <a:pPr algn="ctr">
              <a:lnSpc>
                <a:spcPct val="90000"/>
              </a:lnSpc>
            </a:pPr>
            <a:endParaRPr lang="ru-RU" altLang="ru-RU" sz="28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703512" y="188640"/>
            <a:ext cx="1386038" cy="500724"/>
          </a:xfrm>
          <a:prstGeom prst="rect">
            <a:avLst/>
          </a:prstGeom>
        </p:spPr>
      </p:pic>
      <p:pic>
        <p:nvPicPr>
          <p:cNvPr id="22" name="Picture 2" descr="C:\Users\HOME\Desktop\ФГ 18 сентября Выступление\49dba4be782cacc5df1ca51d1ad0a543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8335505" y="116634"/>
            <a:ext cx="2332491" cy="576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70325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:\Users\user\Desktop\Безымянный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270" y="1375719"/>
            <a:ext cx="7390098" cy="43575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:\Users\HOME\Desktop\ФГ 18 сентября Выступление\49dba4be782cacc5df1ca51d1ad0a54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1271" y="255941"/>
            <a:ext cx="3312368" cy="8180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255360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Полезные ресурсы</a:t>
            </a: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933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800" b="1" u="sng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http://www.instrao.ru/</a:t>
                      </a: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http://skiv.instrao.ru/bank-zadaniy/chitatelskaya-gramotnost/index.php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Читательская грамотность</a:t>
                      </a:r>
                    </a:p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класс</a:t>
                      </a:r>
                      <a:r>
                        <a:rPr lang="ru-RU" dirty="0" smtClean="0"/>
                        <a:t/>
                      </a:r>
                      <a:br>
                        <a:rPr lang="ru-RU" dirty="0" smtClean="0"/>
                      </a:b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список заданий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/>
                        </a:rPr>
                        <a:t>Скачать</a:t>
                      </a:r>
                      <a:endParaRPr lang="ru-RU" sz="10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задания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/>
                        </a:rPr>
                        <a:t>Скачать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0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характеристики заданий и система оценивания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/>
                        </a:rPr>
                        <a:t>Скачать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0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методические комментарии к заданиям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/>
                        </a:rPr>
                        <a:t>Скачать</a:t>
                      </a:r>
                      <a:endParaRPr lang="ru-RU" sz="10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 класс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список заданий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8"/>
                        </a:rPr>
                        <a:t>Скачать</a:t>
                      </a: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9"/>
                        </a:rPr>
                        <a:t>задания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9"/>
                        </a:rPr>
                        <a:t>Скачать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0"/>
                        </a:rPr>
                        <a:t>характеристики заданий и система оценивания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0"/>
                        </a:rPr>
                        <a:t>Скачать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1"/>
                        </a:rPr>
                        <a:t>методические комментарии к заданиям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1"/>
                        </a:rPr>
                        <a:t>Скачать</a:t>
                      </a: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 класс</a:t>
                      </a:r>
                      <a:r>
                        <a:rPr lang="ru-RU" sz="1000" dirty="0" smtClean="0"/>
                        <a:t/>
                      </a:r>
                      <a:br>
                        <a:rPr lang="ru-RU" sz="1000" dirty="0" smtClean="0"/>
                      </a:b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2"/>
                        </a:rPr>
                        <a:t>список заданий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2"/>
                        </a:rPr>
                        <a:t>Скачать</a:t>
                      </a:r>
                      <a:endParaRPr lang="ru-RU" sz="10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3"/>
                        </a:rPr>
                        <a:t>задания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3"/>
                        </a:rPr>
                        <a:t>Скачать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0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4"/>
                        </a:rPr>
                        <a:t>характеристики заданий и система оценивания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4"/>
                        </a:rPr>
                        <a:t>Скачать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0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5"/>
                        </a:rPr>
                        <a:t>методические комментарии к заданиям</a:t>
                      </a:r>
                      <a:r>
                        <a:rPr lang="ru-RU" sz="10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5"/>
                        </a:rPr>
                        <a:t>Скачать</a:t>
                      </a:r>
                      <a:endParaRPr lang="ru-RU" sz="10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 класс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6"/>
                        </a:rPr>
                        <a:t>список заданий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6"/>
                        </a:rPr>
                        <a:t>Скачать</a:t>
                      </a: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7"/>
                        </a:rPr>
                        <a:t>задания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7"/>
                        </a:rPr>
                        <a:t>Скачать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8"/>
                        </a:rPr>
                        <a:t>характеристики заданий и система оценивания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8"/>
                        </a:rPr>
                        <a:t>Скачать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9"/>
                        </a:rPr>
                        <a:t>методические комментарии к заданиям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19"/>
                        </a:rPr>
                        <a:t>Скачать</a:t>
                      </a: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1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 класс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0"/>
                        </a:rPr>
                        <a:t>список заданий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0"/>
                        </a:rPr>
                        <a:t>Скачать</a:t>
                      </a: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1"/>
                        </a:rPr>
                        <a:t>задания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1"/>
                        </a:rPr>
                        <a:t>Скачать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2"/>
                        </a:rPr>
                        <a:t>характеристики заданий и система оценивания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2"/>
                        </a:rPr>
                        <a:t>Скачать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/>
                      </a:r>
                      <a:b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3"/>
                        </a:rPr>
                        <a:t>методические комментарии к заданиям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 </a:t>
                      </a:r>
                      <a:r>
                        <a:rPr lang="ru-RU" sz="1000" b="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23"/>
                        </a:rPr>
                        <a:t>Скачать</a:t>
                      </a:r>
                      <a:endParaRPr lang="ru-RU" sz="1000" b="0" i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0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000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 descr="C:\Users\HOME\Desktop\ФГ 18 сентября Выступление\49dba4be782cacc5df1ca51d1ad0a543.png"/>
          <p:cNvPicPr>
            <a:picLocks noChangeAspect="1" noChangeArrowheads="1"/>
          </p:cNvPicPr>
          <p:nvPr/>
        </p:nvPicPr>
        <p:blipFill>
          <a:blip r:embed="rId24" cstate="print"/>
          <a:srcRect/>
          <a:stretch>
            <a:fillRect/>
          </a:stretch>
        </p:blipFill>
        <p:spPr bwMode="auto">
          <a:xfrm>
            <a:off x="2135560" y="1700808"/>
            <a:ext cx="3934374" cy="971686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6528048" y="1700809"/>
            <a:ext cx="3024336" cy="109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473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формировать читательскую   грамотность ?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Основная педагогическая задача: инициировать детское действие и образовательный запрос учащихся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Основные педагогические средства в руках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учителя: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УЧЕБНОЕ ЗАДАНИЕ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 УЧЕБНАЯ СИТУАЦИЯ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12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23592" y="274638"/>
            <a:ext cx="7787208" cy="85010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Требования к текстам: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9536" y="1412777"/>
            <a:ext cx="8291264" cy="4713387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600" b="1" dirty="0" err="1">
                <a:latin typeface="Times New Roman" pitchFamily="18" charset="0"/>
                <a:cs typeface="Times New Roman" pitchFamily="18" charset="0"/>
              </a:rPr>
              <a:t>межпредметный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 подход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к отбору содержания текстов;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разнообразные ситуации и контексты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, в которых необходимо ориентироваться с опорой на текст (учебные, личные, общественные, деловые);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разнообразные тексты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(материалы для чтения) и источники информации;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необходимость использования различных приемов работы с текстом;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многовариантность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решения предлагаемых задач;</a:t>
            </a: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опора на личный опыт обучающегося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678004" y="158438"/>
            <a:ext cx="1386038" cy="50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73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91264" cy="2290266"/>
          </a:xfrm>
        </p:spPr>
        <p:txBody>
          <a:bodyPr>
            <a:noAutofit/>
          </a:bodyPr>
          <a:lstStyle/>
          <a:p>
            <a:pPr algn="l"/>
            <a:r>
              <a:rPr lang="ru-RU" sz="1800" b="1" dirty="0">
                <a:latin typeface="Times New Roman" pitchFamily="18" charset="0"/>
                <a:cs typeface="Times New Roman" pitchFamily="18" charset="0"/>
              </a:rPr>
              <a:t>                                Образец задания международного исследования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Задача «</a:t>
            </a:r>
            <a:r>
              <a:rPr lang="ru-RU" sz="1400" dirty="0" err="1"/>
              <a:t>Бездрожжевой</a:t>
            </a:r>
            <a:r>
              <a:rPr lang="ru-RU" sz="1400" dirty="0"/>
              <a:t> хлеб» </a:t>
            </a:r>
            <a:br>
              <a:rPr lang="ru-RU" sz="1400" dirty="0"/>
            </a:br>
            <a:r>
              <a:rPr lang="ru-RU" sz="1400" dirty="0"/>
              <a:t>Тип текста - множественный: плакат, </a:t>
            </a:r>
            <a:r>
              <a:rPr lang="ru-RU" sz="1400" dirty="0" err="1"/>
              <a:t>блог</a:t>
            </a:r>
            <a:r>
              <a:rPr lang="ru-RU" sz="1400" dirty="0"/>
              <a:t>, статья, интервью. </a:t>
            </a:r>
            <a:br>
              <a:rPr lang="ru-RU" sz="1400" dirty="0"/>
            </a:br>
            <a:r>
              <a:rPr lang="ru-RU" sz="1400" dirty="0"/>
              <a:t>Умения: </a:t>
            </a:r>
            <a:br>
              <a:rPr lang="ru-RU" sz="1400" dirty="0"/>
            </a:br>
            <a:r>
              <a:rPr lang="ru-RU" sz="1400" dirty="0"/>
              <a:t>оценивать информационные источники с точки зрения достоверности, объективности; </a:t>
            </a:r>
            <a:br>
              <a:rPr lang="ru-RU" sz="1400" dirty="0"/>
            </a:br>
            <a:r>
              <a:rPr lang="ru-RU" sz="1400" dirty="0"/>
              <a:t>различать нейтральную и коммерческую информацию; </a:t>
            </a:r>
            <a:br>
              <a:rPr lang="ru-RU" sz="1400" dirty="0"/>
            </a:br>
            <a:r>
              <a:rPr lang="ru-RU" sz="1400" dirty="0"/>
              <a:t>обнаруживать противоречащие друг другу высказывания; </a:t>
            </a:r>
            <a:br>
              <a:rPr lang="ru-RU" sz="1400" dirty="0"/>
            </a:br>
            <a:r>
              <a:rPr lang="ru-RU" sz="1400" dirty="0"/>
              <a:t>отделять, находить компетентные мнения, которым можно доверять. </a:t>
            </a:r>
            <a:br>
              <a:rPr lang="ru-RU" sz="1400" dirty="0"/>
            </a:b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3953" y="2780929"/>
            <a:ext cx="4686675" cy="2764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553" y="2780928"/>
            <a:ext cx="3416357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504131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Образец задания</a:t>
            </a: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412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spc="-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Задание</a:t>
                      </a:r>
                      <a:endParaRPr lang="ru-RU" sz="18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0" marR="5080" algn="just">
                        <a:lnSpc>
                          <a:spcPct val="100000"/>
                        </a:lnSpc>
                      </a:pPr>
                      <a:r>
                        <a:rPr lang="ru-RU" sz="1800" b="1" spc="-1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Представьте, что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 вам </a:t>
                      </a:r>
                      <a:r>
                        <a:rPr lang="ru-RU" sz="1800" b="1" spc="-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должны </a:t>
                      </a:r>
                      <a:r>
                        <a:rPr lang="ru-RU" sz="1800" b="1" spc="-2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приехать </a:t>
                      </a:r>
                      <a:r>
                        <a:rPr lang="ru-RU" sz="1800" b="1" spc="-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друзья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из </a:t>
                      </a:r>
                      <a:r>
                        <a:rPr lang="ru-RU" sz="1800" b="1" spc="-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Санкт-Петербурга, </a:t>
                      </a:r>
                      <a:r>
                        <a:rPr lang="ru-RU" sz="1800" b="1" spc="-1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которые  очень </a:t>
                      </a:r>
                      <a:r>
                        <a:rPr lang="ru-RU" sz="1800" b="1" spc="-3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хотят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посетить </a:t>
                      </a:r>
                      <a:r>
                        <a:rPr lang="ru-RU" sz="1800" b="1" spc="-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Кремль. </a:t>
                      </a:r>
                      <a:r>
                        <a:rPr lang="ru-RU" sz="1800" b="1" spc="-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Воспользовавшись материалами </a:t>
                      </a:r>
                      <a:r>
                        <a:rPr lang="ru-RU" sz="1800" b="1" spc="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сайта </a:t>
                      </a:r>
                      <a:r>
                        <a:rPr lang="ru-RU" sz="1800" b="1" spc="-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музея-  </a:t>
                      </a:r>
                      <a:r>
                        <a:rPr lang="ru-RU" sz="1800" b="1" spc="-2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заповедника </a:t>
                      </a:r>
                      <a:r>
                        <a:rPr lang="ru-RU" sz="1800" b="1" spc="-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«Казанский </a:t>
                      </a:r>
                      <a:r>
                        <a:rPr lang="ru-RU" sz="1800" b="1" spc="-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Кремль», </a:t>
                      </a:r>
                      <a:r>
                        <a:rPr lang="ru-RU" sz="1800" b="1" spc="-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разработайте экскурсионный маршрут </a:t>
                      </a:r>
                      <a:r>
                        <a:rPr lang="ru-RU" sz="1800" b="1" spc="-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по  Кремлю, </a:t>
                      </a:r>
                      <a:r>
                        <a:rPr lang="ru-RU" sz="1800" b="1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а </a:t>
                      </a:r>
                      <a:r>
                        <a:rPr lang="ru-RU" sz="1800" b="1" spc="-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также </a:t>
                      </a:r>
                      <a:r>
                        <a:rPr lang="ru-RU" sz="1800" b="1" spc="-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создайте </a:t>
                      </a:r>
                      <a:r>
                        <a:rPr lang="ru-RU" sz="1800" b="1" spc="-1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текст экскурсии </a:t>
                      </a:r>
                      <a:r>
                        <a:rPr lang="ru-RU" sz="1800" b="1" spc="-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для ваших</a:t>
                      </a:r>
                      <a:r>
                        <a:rPr lang="ru-RU" sz="1800" b="1" spc="95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800" b="1" spc="-10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imes New Roman"/>
                          <a:cs typeface="Times New Roman"/>
                        </a:rPr>
                        <a:t>друзей.</a:t>
                      </a:r>
                      <a:endParaRPr lang="ru-RU" sz="1800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imes New Roman"/>
                        <a:cs typeface="Times New Roman"/>
                      </a:endParaRPr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2"/>
                        </a:rPr>
                        <a:t>https://kazan-kremlin.ru/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Picture 2" descr="C:\Users\HOME\Desktop\muzej-zapovednik-kazanskij-kreml-1024x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5560" y="1772817"/>
            <a:ext cx="3888432" cy="24036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94509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Образец задания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Ситуация 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Даша занимается в Казанской цирковой школе. На площади  Тукая она встретилась с подругой. И они не заметили, как быстро пролетело время. До начала занятий осталось 15 мин. 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Перед вами 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Яндекс-карта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 Рассмотрите её внимательно и помогите Даше. Можно  перейти  ссылке 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  <a:hlinkClick r:id="rId2"/>
              </a:rPr>
              <a:t>https://yandex.ru/search/?lr=43&amp;clid=2270454&amp;win=363&amp;text=Яндекс%20карта%20казань%20цирк%20баумана</a:t>
            </a:r>
            <a:endParaRPr lang="ru-RU" sz="1400" u="sng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u="sng" dirty="0"/>
          </a:p>
          <a:p>
            <a:endParaRPr lang="ru-RU" sz="1400" u="sng" dirty="0"/>
          </a:p>
          <a:p>
            <a:endParaRPr lang="ru-RU" sz="1400" u="sng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endParaRPr lang="ru-RU" sz="1400" dirty="0"/>
          </a:p>
          <a:p>
            <a:pPr>
              <a:buNone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Задание: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На  каком виде транспорта Даша успеет добраться до цирка?  И при этом она  не опоздает на занятия.</a:t>
            </a:r>
          </a:p>
          <a:p>
            <a:pPr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Ответ: _________________________________________________________</a:t>
            </a:r>
          </a:p>
          <a:p>
            <a:pPr>
              <a:buNone/>
            </a:pPr>
            <a:r>
              <a:rPr lang="ru-RU" sz="1400" b="1" dirty="0"/>
              <a:t> </a:t>
            </a:r>
            <a:endParaRPr lang="ru-RU" sz="1400" dirty="0"/>
          </a:p>
          <a:p>
            <a:pPr>
              <a:buNone/>
            </a:pPr>
            <a:r>
              <a:rPr lang="ru-RU" sz="1400" b="1" dirty="0"/>
              <a:t> </a:t>
            </a:r>
            <a:endParaRPr lang="ru-RU" sz="1400" dirty="0"/>
          </a:p>
          <a:p>
            <a:pPr>
              <a:buNone/>
            </a:pPr>
            <a:r>
              <a:rPr lang="ru-RU" sz="1400" b="1" dirty="0"/>
              <a:t> </a:t>
            </a:r>
            <a:endParaRPr lang="ru-RU" sz="1400" dirty="0"/>
          </a:p>
          <a:p>
            <a:pPr>
              <a:buNone/>
            </a:pPr>
            <a:r>
              <a:rPr lang="ru-RU" sz="1400" b="1" dirty="0"/>
              <a:t> </a:t>
            </a:r>
            <a:endParaRPr lang="ru-RU" sz="1400" dirty="0"/>
          </a:p>
          <a:p>
            <a:pPr>
              <a:buNone/>
            </a:pPr>
            <a:r>
              <a:rPr lang="ru-RU" sz="1400" b="1" dirty="0"/>
              <a:t> </a:t>
            </a:r>
            <a:endParaRPr lang="ru-RU" sz="1400" dirty="0"/>
          </a:p>
          <a:p>
            <a:pPr>
              <a:buNone/>
            </a:pPr>
            <a:r>
              <a:rPr lang="ru-RU" sz="1400" b="1" dirty="0"/>
              <a:t> </a:t>
            </a:r>
            <a:endParaRPr lang="ru-RU" sz="1400" dirty="0"/>
          </a:p>
          <a:p>
            <a:pPr>
              <a:buNone/>
            </a:pPr>
            <a:r>
              <a:rPr lang="ru-RU" sz="1400" b="1" dirty="0"/>
              <a:t> </a:t>
            </a:r>
            <a:endParaRPr lang="ru-RU" sz="1400" dirty="0"/>
          </a:p>
        </p:txBody>
      </p:sp>
      <p:pic>
        <p:nvPicPr>
          <p:cNvPr id="7" name="Рисунок 6"/>
          <p:cNvPicPr/>
          <p:nvPr/>
        </p:nvPicPr>
        <p:blipFill>
          <a:blip r:embed="rId3" cstate="print"/>
          <a:srcRect l="32528" t="16561" r="16422" b="27030"/>
          <a:stretch>
            <a:fillRect/>
          </a:stretch>
        </p:blipFill>
        <p:spPr bwMode="auto">
          <a:xfrm>
            <a:off x="6600057" y="3140968"/>
            <a:ext cx="324036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Казанский государственный цирк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23593" y="3140968"/>
            <a:ext cx="3343275" cy="1873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313335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Образец задания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35760" y="1340769"/>
            <a:ext cx="430268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8307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Образец задания</a:t>
            </a:r>
          </a:p>
        </p:txBody>
      </p:sp>
      <p:pic>
        <p:nvPicPr>
          <p:cNvPr id="4" name="Содержимое 3" descr="C:\Users\Учитель\Desktop\ceny-pospely3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801" y="1268761"/>
            <a:ext cx="3122389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4714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92" t="8036" r="3631" b="5474"/>
          <a:stretch/>
        </p:blipFill>
        <p:spPr>
          <a:xfrm>
            <a:off x="501315" y="365125"/>
            <a:ext cx="11488098" cy="610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338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Полезные ресурсы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ШКОЛЬНЫЕ ЗНАНИЯ 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en-US" dirty="0" smtClean="0">
                          <a:hlinkClick r:id="rId2"/>
                        </a:rPr>
                        <a:t>http://life.mosmetod.ru/</a:t>
                      </a:r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ОБРАЗОВАНИЕ</a:t>
                      </a:r>
                      <a:r>
                        <a:rPr lang="ru-RU" baseline="0" dirty="0" smtClean="0"/>
                        <a:t>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hlinkClick r:id="rId3"/>
                        </a:rPr>
                        <a:t>http://life.mosmetod.ru/index.php/category/obrazovanie</a:t>
                      </a:r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 tooltip="Экономические знания"/>
                        </a:rPr>
                        <a:t>Экономические знания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 tooltip="Мир вокруг нас"/>
                        </a:rPr>
                        <a:t>Мир вокруг нас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sng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 tooltip="Информационные технологии"/>
                        </a:rPr>
                        <a:t>Информационные технологии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7" tooltip="Правовые ситуации"/>
                        </a:rPr>
                        <a:t>Правовые ситуации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9" name="Picture 5" descr="C:\Users\HOME\Desktop\ФГ 18 сентября Выступление\logo4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12025" y="1772817"/>
            <a:ext cx="3334021" cy="775705"/>
          </a:xfrm>
          <a:prstGeom prst="rect">
            <a:avLst/>
          </a:prstGeom>
          <a:noFill/>
        </p:spPr>
      </p:pic>
      <p:pic>
        <p:nvPicPr>
          <p:cNvPr id="1030" name="Picture 6" descr="C:\Users\HOME\Desktop\ФГ 18 сентября Выступление\образование_6a66977ffede9713200fa58e77693d85 (1)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19537" y="3645024"/>
            <a:ext cx="2876191" cy="19047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1017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Полезные ресурсы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4485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r>
                        <a:rPr lang="ru-RU" sz="2400" dirty="0" smtClean="0"/>
                        <a:t>ШКОЛЬНЫЕ ЗНАНИЯ 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en-US" dirty="0" smtClean="0">
                          <a:hlinkClick r:id="rId2"/>
                        </a:rPr>
                        <a:t>http://life.mosmetod.ru/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ЗДОРОВЬЕ 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http://life.mosmetod.ru/index.php/category/zdorove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4" tooltip="Физическая культура"/>
                        </a:rPr>
                        <a:t>Физическая культура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5" tooltip="Экологическое мышление"/>
                        </a:rPr>
                        <a:t>Экологическое мышление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b="0" i="0" u="none" strike="noStrike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  <a:hlinkClick r:id="rId6" tooltip="Что делать, если..."/>
                        </a:rPr>
                        <a:t>Что делать, если...</a:t>
                      </a:r>
                      <a:endParaRPr lang="ru-RU" sz="18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9" name="Picture 5" descr="C:\Users\HOME\Desktop\ФГ 18 сентября Выступление\logo4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12025" y="1772817"/>
            <a:ext cx="3334021" cy="775705"/>
          </a:xfrm>
          <a:prstGeom prst="rect">
            <a:avLst/>
          </a:prstGeom>
          <a:noFill/>
        </p:spPr>
      </p:pic>
      <p:pic>
        <p:nvPicPr>
          <p:cNvPr id="2050" name="Picture 2" descr="C:\Users\HOME\Desktop\ФГ 18 сентября Выступление\здоровье_99850e0d6cf9b0824866a521ec47103a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95601" y="3356992"/>
            <a:ext cx="2876191" cy="19047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54020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Полезные ресурсы </a:t>
            </a:r>
            <a:endParaRPr lang="ru-RU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981200" y="1600200"/>
          <a:ext cx="82296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Издательство «Просвещение»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Серия книг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spc="-5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1.СЕРИЯ </a:t>
                      </a:r>
                      <a:r>
                        <a:rPr lang="ru-RU" sz="2000" spc="-10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«ФГОС: </a:t>
                      </a:r>
                      <a:r>
                        <a:rPr lang="ru-RU" sz="2000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ОЦЕНКА </a:t>
                      </a:r>
                      <a:r>
                        <a:rPr lang="ru-RU" sz="2000" spc="-35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ОБРАЗОВАТЕЛЬНЫХ</a:t>
                      </a:r>
                      <a:r>
                        <a:rPr lang="ru-RU" sz="2000" spc="60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spc="-10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ДОСТИЖЕНИЙ»</a:t>
                      </a:r>
                    </a:p>
                    <a:p>
                      <a:endParaRPr lang="ru-RU" sz="2000" spc="-10" dirty="0" smtClean="0">
                        <a:solidFill>
                          <a:srgbClr val="0033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spc="-5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СЕРИЯ </a:t>
                      </a:r>
                      <a:r>
                        <a:rPr lang="ru-RU" sz="2000" b="1" spc="-10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«ФУНКЦИОНАЛЬНАЯ </a:t>
                      </a:r>
                      <a:r>
                        <a:rPr lang="ru-RU" sz="2000" b="1" spc="-30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ГРАМОТНОСТЬ.</a:t>
                      </a:r>
                      <a:r>
                        <a:rPr lang="ru-RU" sz="2000" b="1" spc="55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spc="-5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ТРЕНАЖЁРЫ»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spc="-5" dirty="0" smtClean="0">
                        <a:solidFill>
                          <a:srgbClr val="003366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spc="-5" dirty="0" smtClean="0">
                          <a:solidFill>
                            <a:srgbClr val="00336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r>
                        <a:rPr lang="ru-RU" sz="2000" spc="-5" dirty="0" smtClean="0">
                          <a:solidFill>
                            <a:srgbClr val="001F5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СЕРИЯ</a:t>
                      </a:r>
                      <a:r>
                        <a:rPr lang="ru-RU" sz="2000" spc="-50" dirty="0" smtClean="0">
                          <a:solidFill>
                            <a:srgbClr val="001F5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spc="-15" dirty="0" smtClean="0">
                          <a:solidFill>
                            <a:srgbClr val="001F5F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«ЗАДАЧНИКИ»</a:t>
                      </a:r>
                      <a:endParaRPr lang="ru-RU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object 2"/>
          <p:cNvGrpSpPr/>
          <p:nvPr/>
        </p:nvGrpSpPr>
        <p:grpSpPr>
          <a:xfrm>
            <a:off x="8328248" y="2204865"/>
            <a:ext cx="1584176" cy="3096344"/>
            <a:chOff x="182879" y="1056132"/>
            <a:chExt cx="3089275" cy="5542915"/>
          </a:xfrm>
        </p:grpSpPr>
        <p:pic>
          <p:nvPicPr>
            <p:cNvPr id="7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2879" y="1056132"/>
              <a:ext cx="2238756" cy="3105912"/>
            </a:xfrm>
            <a:prstGeom prst="rect">
              <a:avLst/>
            </a:prstGeom>
          </p:spPr>
        </p:pic>
        <p:pic>
          <p:nvPicPr>
            <p:cNvPr id="8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9263" y="2343912"/>
              <a:ext cx="2302764" cy="3066288"/>
            </a:xfrm>
            <a:prstGeom prst="rect">
              <a:avLst/>
            </a:prstGeom>
          </p:spPr>
        </p:pic>
        <p:pic>
          <p:nvPicPr>
            <p:cNvPr id="9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59892" y="3614927"/>
              <a:ext cx="2141220" cy="2974848"/>
            </a:xfrm>
            <a:prstGeom prst="rect">
              <a:avLst/>
            </a:prstGeom>
          </p:spPr>
        </p:pic>
        <p:sp>
          <p:nvSpPr>
            <p:cNvPr id="10" name="object 6"/>
            <p:cNvSpPr/>
            <p:nvPr/>
          </p:nvSpPr>
          <p:spPr>
            <a:xfrm>
              <a:off x="655320" y="3610355"/>
              <a:ext cx="2150745" cy="2984500"/>
            </a:xfrm>
            <a:custGeom>
              <a:avLst/>
              <a:gdLst/>
              <a:ahLst/>
              <a:cxnLst/>
              <a:rect l="l" t="t" r="r" b="b"/>
              <a:pathLst>
                <a:path w="2150745" h="2984500">
                  <a:moveTo>
                    <a:pt x="0" y="2983992"/>
                  </a:moveTo>
                  <a:lnTo>
                    <a:pt x="2150364" y="2983992"/>
                  </a:lnTo>
                  <a:lnTo>
                    <a:pt x="2150364" y="0"/>
                  </a:lnTo>
                  <a:lnTo>
                    <a:pt x="0" y="0"/>
                  </a:lnTo>
                  <a:lnTo>
                    <a:pt x="0" y="2983992"/>
                  </a:lnTo>
                  <a:close/>
                </a:path>
              </a:pathLst>
            </a:custGeom>
            <a:ln w="9144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35560" y="4869160"/>
            <a:ext cx="1347014" cy="1345720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151785" y="5013176"/>
            <a:ext cx="1266155" cy="1267350"/>
          </a:xfrm>
          <a:prstGeom prst="rect">
            <a:avLst/>
          </a:prstGeom>
        </p:spPr>
      </p:pic>
      <p:grpSp>
        <p:nvGrpSpPr>
          <p:cNvPr id="13" name="object 3"/>
          <p:cNvGrpSpPr/>
          <p:nvPr/>
        </p:nvGrpSpPr>
        <p:grpSpPr>
          <a:xfrm>
            <a:off x="6240016" y="2852936"/>
            <a:ext cx="1512168" cy="3168352"/>
            <a:chOff x="316991" y="1024127"/>
            <a:chExt cx="2397760" cy="5360035"/>
          </a:xfrm>
        </p:grpSpPr>
        <p:pic>
          <p:nvPicPr>
            <p:cNvPr id="14" name="object 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6991" y="1024127"/>
              <a:ext cx="1289303" cy="1888236"/>
            </a:xfrm>
            <a:prstGeom prst="rect">
              <a:avLst/>
            </a:prstGeom>
          </p:spPr>
        </p:pic>
        <p:pic>
          <p:nvPicPr>
            <p:cNvPr id="15" name="object 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0075" y="1801368"/>
              <a:ext cx="1344168" cy="2049779"/>
            </a:xfrm>
            <a:prstGeom prst="rect">
              <a:avLst/>
            </a:prstGeom>
          </p:spPr>
        </p:pic>
        <p:pic>
          <p:nvPicPr>
            <p:cNvPr id="16" name="object 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6991" y="3579876"/>
              <a:ext cx="1543812" cy="1932432"/>
            </a:xfrm>
            <a:prstGeom prst="rect">
              <a:avLst/>
            </a:prstGeom>
          </p:spPr>
        </p:pic>
        <p:pic>
          <p:nvPicPr>
            <p:cNvPr id="17" name="object 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72539" y="4346448"/>
              <a:ext cx="1441704" cy="20375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06444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Семь советов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начните с простых текстов;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предлагайте различные виды текстов;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используйте комментированное чтение;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 читать «между строк»; 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 детей прогнозировать, создавать ситуации;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задавайте нестандартные вопросы;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помните о том, что учиться никогда не поздно.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4299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yslide.ru/documents_4/bd7f35b665828fc0bd993aaca9b5cb2e/img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6779741" y="988540"/>
            <a:ext cx="4020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err="1" smtClean="0">
                <a:solidFill>
                  <a:schemeClr val="accent6">
                    <a:lumMod val="50000"/>
                  </a:schemeClr>
                </a:solidFill>
              </a:rPr>
              <a:t>Сапова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 Л.А., учитель биологии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24906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4.infourok.ru/uploads/ex/0015/0008780c-b48cb510/img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902748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fs.znanio.ru/methodology/images/e2/cf/e2cf5a7683c68d7a5c80ecea9d2f8368876730e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0221" y="0"/>
            <a:ext cx="8568951" cy="659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030531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e2d/00035604-d76b61c2/img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900379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2.infourok.ru/uploads/ex/0e2d/00035604-d76b61c2/img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3512" y="1"/>
            <a:ext cx="8712968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40109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f.ppt-online.org/files/slide/t/tgPbnYML19S7pzWqUQKZXeAI4NyBaukHDvCrxO/slide-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75521" y="4437112"/>
          <a:ext cx="8568951" cy="24208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/>
                <a:gridCol w="2856317"/>
                <a:gridCol w="2856317"/>
              </a:tblGrid>
              <a:tr h="24208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Рисунок 4" descr="C:\Users\Люба\Desktop\Новая папка\IMG-20201223-WA001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4509120"/>
            <a:ext cx="2808312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Люба\Desktop\Новая папка\IMG-20201223-WA00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7848" y="4509120"/>
            <a:ext cx="2664296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Люба\Desktop\Новая папка\IMG-20201223-WA003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80176" y="4437112"/>
            <a:ext cx="2736304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8788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6816" t="13614" r="14895" b="15368"/>
          <a:stretch/>
        </p:blipFill>
        <p:spPr>
          <a:xfrm>
            <a:off x="917608" y="365125"/>
            <a:ext cx="10356784" cy="605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6045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loud.prezentacii.org/18/03/47679/images/screen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7529" y="260648"/>
            <a:ext cx="8568951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27904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yslide.ru/documents_4/bd7f35b665828fc0bd993aaca9b5cb2e/img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3178722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myslide.ru/documents_4/bd7f35b665828fc0bd993aaca9b5cb2e/img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0338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s03.infourok.ru/uploads/ex/109f/000037ae-0d4c84ab/img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356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524000" y="663154"/>
            <a:ext cx="91440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Работа с текстом.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С глубокой древности человека интересовали особенности состава и строения крови. Кровь человека представляет собой красную непрозрачную жидкость. При центрифугировании она разделяется на два слоя: верхний слой — слегка желтоватая жидкость — плазма и нижний — осадок темно-красного цвета. На границе между осадком и плазмой имеется тонкая светлая пленка. Осадок вместе с пленкой образован форменными элементами (клетками крови) — эритроцитами, лейкоцитами и кровяными пластинками (тромбоцитами). И хотя врачи научились определять по состоянию крови тип заболевания, лечить многие болезни, связанные с кровью, тем не менее, остается много опасных заболеваний крови. Одно из них гемофилия. Гемофилия - генетическая болезнь, связанная с нарушением свертываемости крови. Из-за нехватки одного из факторов, участвующих в свертывании, тромб, препятствующий кровопотери, образуется очень медленно или не образуется вообще. Эта наследственная аномалия проявляется лишь у мужчин, в то время как женщины являются носительницами данного гена, но редко подвержены болезни. У </a:t>
            </a:r>
            <a:r>
              <a:rPr lang="ru-RU" sz="2000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гемофиликов</a:t>
            </a:r>
            <a:r>
              <a:rPr lang="ru-RU" sz="20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даже незначительные раны, могут привести к смертельным кровопотерям.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0097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03512" y="1065605"/>
            <a:ext cx="896448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1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</a:t>
            </a: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Царевич Алексей, сын русского царя Николая II, страдал тяжелой формой гемофилии. Укажите причину возникновения гемофилии у царевича</a:t>
            </a:r>
            <a:r>
              <a:rPr lang="ru-RU" sz="36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А. Унаследовал ген гемофилии от отца.</a:t>
            </a:r>
            <a:br>
              <a:rPr lang="ru-RU" sz="36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 Унаследовал ген гемофилии от матери.</a:t>
            </a:r>
            <a:br>
              <a:rPr lang="ru-RU" sz="36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6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 Заразился гемофилией от сестры Анастасии.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9193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847528" y="918055"/>
            <a:ext cx="864096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2.</a:t>
            </a:r>
            <a:r>
              <a:rPr lang="ru-RU" sz="40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Известно, что при глубоких порезах следует наложить жгут выше раны и отвезти раненого человека в больницу для наложения швов. Предположите, поможет ли наложение жгута и шва </a:t>
            </a:r>
            <a:r>
              <a:rPr lang="ru-RU" sz="40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гемофилику</a:t>
            </a:r>
            <a:r>
              <a:rPr lang="ru-RU" sz="40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порезах. Ответ поясните.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8293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703512" y="382450"/>
            <a:ext cx="8964488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3. Соотнесите тексты с рисунками</a:t>
            </a:r>
            <a:r>
              <a:rPr lang="ru-RU" sz="3200" b="1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Эритроцит – двояковогнутый безъядерный диск, содержащий пигмент гемоглобин (гемо– железо; глобин– белок). Основная функция: перенос кислорода.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Тромбоциты – маленькие кровяные пластинки, латающие «пробоины» в сосудах, содержащие </a:t>
            </a:r>
            <a:r>
              <a:rPr lang="ru-RU" sz="32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тромбопластин</a:t>
            </a: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участвующие в свертываемости крови.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2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Лейкоциты – «мохнатые» белые шарики, способные к «пожиранию» инородных тел (вирусов и бактерий), отвечающие за иммунитет.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05836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23a431f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836712"/>
            <a:ext cx="914400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3187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703512" y="1595744"/>
            <a:ext cx="8784976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400" i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Задание 4.</a:t>
            </a:r>
            <a:r>
              <a:rPr lang="ru-RU" sz="44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Иммунитет- защита нашего организма. Как вы считаете, существует иммунитет от заболевания гемофилии? Почему? Ответ обоснуйте…..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409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368" t="8141" r="7316" b="6947"/>
          <a:stretch/>
        </p:blipFill>
        <p:spPr>
          <a:xfrm>
            <a:off x="1020278" y="558264"/>
            <a:ext cx="10279781" cy="582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248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1703512" y="724342"/>
            <a:ext cx="864096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Белки выполняют множество важных функций в организмах человека и животных: обеспечивают организм строительным материалом, являются биологическими катализаторами или регуляторами, обеспечивают движение, некоторые транспортируют кислород. Для того чтобы организм не испытывал проблем, человеку в сутки необходимо 100–120 г белков.</a:t>
            </a:r>
            <a:endParaRPr lang="ru-RU" sz="2800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Используя данные таблицы, рассчитайте количество белков, которое человек получил во время ужина, если в его рационе было: 30 г хлеба, 40 г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простоквашы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20 г творога и 80 г мяса курицы.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8284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703512" y="1529542"/>
            <a:ext cx="856895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Хлеб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7,8</a:t>
            </a:r>
            <a:endParaRPr lang="ru-RU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Мясо курицы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20,5</a:t>
            </a:r>
            <a:endParaRPr lang="ru-RU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Мороженое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3,3</a:t>
            </a:r>
            <a:endParaRPr lang="ru-RU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Треска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17,4</a:t>
            </a:r>
            <a:endParaRPr lang="ru-RU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Варёная колбаса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13,0</a:t>
            </a:r>
            <a:endParaRPr lang="ru-RU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Простокваша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5,0</a:t>
            </a:r>
            <a:endParaRPr lang="ru-RU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Сливочное масло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1,3</a:t>
            </a:r>
            <a:endParaRPr lang="ru-RU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Сметана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3,0</a:t>
            </a:r>
            <a:endParaRPr lang="ru-RU" sz="28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Творог нежирный</a:t>
            </a:r>
            <a:r>
              <a:rPr lang="ru-RU" sz="28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8,0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7843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ello_html_m5854bdf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5658406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Настя решила заниматься видом спорта, изображенным на картинке. Изучите данное изображение и ответьте на вопросы</a:t>
            </a:r>
            <a:endParaRPr lang="ru-RU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1) Каким видом спорта решила заниматься Настя?</a:t>
            </a:r>
          </a:p>
          <a:p>
            <a:r>
              <a:rPr lang="ru-RU" dirty="0"/>
              <a:t>2) С какой системой организма связан данный вид спорта?</a:t>
            </a:r>
          </a:p>
          <a:p>
            <a:r>
              <a:rPr lang="ru-RU" dirty="0"/>
              <a:t>3) Почему данным спортом нужно начинать заниматься с раннего возраста?</a:t>
            </a:r>
          </a:p>
          <a:p>
            <a:r>
              <a:rPr lang="ru-RU" dirty="0"/>
              <a:t>4) Какие медицинские противопоказания могут быть к данному виду спорта?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75146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ello_html_4cc9b58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2387356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1052736"/>
            <a:ext cx="8229600" cy="864096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Екатерина решила сдать кровь в качестве донора. При заборе крови ей определили группу, и выяснилось, что у Екатерины третья группа. Екатерина знает, что у её матери первая группа крови.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81200" y="2564905"/>
            <a:ext cx="8229600" cy="3561259"/>
          </a:xfrm>
        </p:spPr>
        <p:txBody>
          <a:bodyPr/>
          <a:lstStyle/>
          <a:p>
            <a:r>
              <a:rPr lang="ru-RU" dirty="0"/>
              <a:t>1) Какой группы может быть кровь у отца Екатерины?</a:t>
            </a:r>
          </a:p>
          <a:p>
            <a:r>
              <a:rPr lang="ru-RU" dirty="0"/>
              <a:t>2) Определите, может ли Екатерина быть донором крови для своего отца.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998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447" t="8280" r="7079" b="11831"/>
          <a:stretch/>
        </p:blipFill>
        <p:spPr>
          <a:xfrm>
            <a:off x="1029902" y="567891"/>
            <a:ext cx="10299033" cy="547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91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8447" t="10245" r="7079" b="10271"/>
          <a:stretch/>
        </p:blipFill>
        <p:spPr>
          <a:xfrm>
            <a:off x="1029902" y="702644"/>
            <a:ext cx="10299033" cy="545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267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8527" t="7859" r="7079" b="13514"/>
          <a:stretch/>
        </p:blipFill>
        <p:spPr>
          <a:xfrm>
            <a:off x="1039528" y="539014"/>
            <a:ext cx="10289407" cy="5392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8887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1502</Words>
  <Application>Microsoft Office PowerPoint</Application>
  <PresentationFormat>Широкоэкранный</PresentationFormat>
  <Paragraphs>281</Paragraphs>
  <Slides>65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65</vt:i4>
      </vt:variant>
    </vt:vector>
  </HeadingPairs>
  <TitlesOfParts>
    <vt:vector size="71" baseType="lpstr">
      <vt:lpstr>Arial</vt:lpstr>
      <vt:lpstr>Arial Black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Оценка функциональной грамотности школьников</vt:lpstr>
      <vt:lpstr> «Мы должны научиться измерять то, что важно, а не то, что легко измерить.» </vt:lpstr>
      <vt:lpstr>Презентация PowerPoint</vt:lpstr>
      <vt:lpstr>Основные результаты исследования читательской грамотности в Республике Татарстан в сопоставлении с другими странами </vt:lpstr>
      <vt:lpstr>Основные результаты исследования естественно-научной грамотности в Республике Татарстан в сопоставлении с другими странами </vt:lpstr>
      <vt:lpstr>Основные результаты исследования математической грамотности в Республике Татарстан в сопоставлении с другими странами </vt:lpstr>
      <vt:lpstr>СВЯЗЬ РЕЗУЛЬТАТОВ ТЕСТИРОВАНИЯ С ОСОБЕННОСТЯМИ УЧАЩИХСЯ ОБРАЗОВАТЕЛЬНЫХ ОРГАНИЗАЦИЙ РЕСПУБЛИКИ ТАТАРСТАН    1. Гендерные особенности 2. Социальные особенности 3. Влияние личности педагога</vt:lpstr>
      <vt:lpstr>Презентация PowerPoint</vt:lpstr>
      <vt:lpstr>Презентация PowerPoint</vt:lpstr>
      <vt:lpstr>Формирование функциональной грамотности в школе</vt:lpstr>
      <vt:lpstr>Презентация PowerPoint</vt:lpstr>
      <vt:lpstr>Презентация PowerPoint</vt:lpstr>
      <vt:lpstr>Презентация PowerPoint</vt:lpstr>
      <vt:lpstr>Главные детерминанты качества школьного образования  </vt:lpstr>
      <vt:lpstr>   Обмен опытом педагогической компетенции по формированию читательской грамотности  Бажанова Н.А, учитель русского языка и литературы МАОУ «СОШ №2» г.Нурлат РТ  </vt:lpstr>
      <vt:lpstr> </vt:lpstr>
      <vt:lpstr>Цель: повысить педагогическую компетенцию по формированию читательской грамотности</vt:lpstr>
      <vt:lpstr>Читательская грамотность – это главный компонент функциональной грамотности</vt:lpstr>
      <vt:lpstr>Читательская грамотность  </vt:lpstr>
      <vt:lpstr>Презентация PowerPoint</vt:lpstr>
      <vt:lpstr>Полезные ресурсы</vt:lpstr>
      <vt:lpstr>Как формировать читательскую   грамотность ?</vt:lpstr>
      <vt:lpstr> Требования к текстам:</vt:lpstr>
      <vt:lpstr>                                Образец задания международного исследования  Задача «Бездрожжевой хлеб»  Тип текста - множественный: плакат, блог, статья, интервью.  Умения:  оценивать информационные источники с точки зрения достоверности, объективности;  различать нейтральную и коммерческую информацию;  обнаруживать противоречащие друг другу высказывания;  отделять, находить компетентные мнения, которым можно доверять.  </vt:lpstr>
      <vt:lpstr>Образец задания</vt:lpstr>
      <vt:lpstr>Образец задания</vt:lpstr>
      <vt:lpstr> Образец задания </vt:lpstr>
      <vt:lpstr>Образец задания</vt:lpstr>
      <vt:lpstr>Полезные ресурсы</vt:lpstr>
      <vt:lpstr>Полезные ресурсы</vt:lpstr>
      <vt:lpstr>Полезные ресурсы </vt:lpstr>
      <vt:lpstr>Семь советов: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Настя решила заниматься видом спорта, изображенным на картинке. Изучите данное изображение и ответьте на вопросы</vt:lpstr>
      <vt:lpstr>Презентация PowerPoint</vt:lpstr>
      <vt:lpstr>Екатерина решила сдать кровь в качестве донора. При заборе крови ей определили группу, и выяснилось, что у Екатерины третья группа. Екатерина знает, что у её матери первая группа крови. 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Раида Мухаметзянова</dc:creator>
  <cp:lastModifiedBy>Раида Мухаметзянова</cp:lastModifiedBy>
  <cp:revision>20</cp:revision>
  <dcterms:created xsi:type="dcterms:W3CDTF">2020-11-20T04:34:46Z</dcterms:created>
  <dcterms:modified xsi:type="dcterms:W3CDTF">2020-12-25T05:33:28Z</dcterms:modified>
</cp:coreProperties>
</file>